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0" r:id="rId1"/>
    <p:sldMasterId id="2147483683" r:id="rId2"/>
  </p:sldMasterIdLst>
  <p:notesMasterIdLst>
    <p:notesMasterId r:id="rId31"/>
  </p:notesMasterIdLst>
  <p:handoutMasterIdLst>
    <p:handoutMasterId r:id="rId32"/>
  </p:handoutMasterIdLst>
  <p:sldIdLst>
    <p:sldId id="256" r:id="rId3"/>
    <p:sldId id="278" r:id="rId4"/>
    <p:sldId id="305" r:id="rId5"/>
    <p:sldId id="377" r:id="rId6"/>
    <p:sldId id="386" r:id="rId7"/>
    <p:sldId id="385" r:id="rId8"/>
    <p:sldId id="384" r:id="rId9"/>
    <p:sldId id="383" r:id="rId10"/>
    <p:sldId id="317" r:id="rId11"/>
    <p:sldId id="351" r:id="rId12"/>
    <p:sldId id="381" r:id="rId13"/>
    <p:sldId id="322" r:id="rId14"/>
    <p:sldId id="324" r:id="rId15"/>
    <p:sldId id="325" r:id="rId16"/>
    <p:sldId id="327" r:id="rId17"/>
    <p:sldId id="328" r:id="rId18"/>
    <p:sldId id="331" r:id="rId19"/>
    <p:sldId id="332" r:id="rId20"/>
    <p:sldId id="382" r:id="rId21"/>
    <p:sldId id="340" r:id="rId22"/>
    <p:sldId id="344" r:id="rId23"/>
    <p:sldId id="343" r:id="rId24"/>
    <p:sldId id="345" r:id="rId25"/>
    <p:sldId id="347" r:id="rId26"/>
    <p:sldId id="348" r:id="rId27"/>
    <p:sldId id="320" r:id="rId28"/>
    <p:sldId id="387" r:id="rId29"/>
    <p:sldId id="38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62626"/>
    <a:srgbClr val="003057"/>
    <a:srgbClr val="857437"/>
    <a:srgbClr val="A7934B"/>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autoAdjust="0"/>
    <p:restoredTop sz="84145" autoAdjust="0"/>
  </p:normalViewPr>
  <p:slideViewPr>
    <p:cSldViewPr snapToGrid="0" snapToObjects="1">
      <p:cViewPr varScale="1">
        <p:scale>
          <a:sx n="114" d="100"/>
          <a:sy n="114" d="100"/>
        </p:scale>
        <p:origin x="1203" y="69"/>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CA6E295-2078-3A4C-9B3B-128821A974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603100D-CACA-0F41-B537-339726C6A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877CCEE-F6A5-9F4C-8CE3-50501077053A}" type="datetimeFigureOut">
              <a:rPr lang="en-US" smtClean="0"/>
              <a:t>8/12/2024</a:t>
            </a:fld>
            <a:endParaRPr lang="en-US"/>
          </a:p>
        </p:txBody>
      </p:sp>
      <p:sp>
        <p:nvSpPr>
          <p:cNvPr id="4" name="Footer Placeholder 3">
            <a:extLst>
              <a:ext uri="{FF2B5EF4-FFF2-40B4-BE49-F238E27FC236}">
                <a16:creationId xmlns:a16="http://schemas.microsoft.com/office/drawing/2014/main" id="{1518C585-FF88-2E4D-AADE-9C9529D2F72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20F8045-3A37-824A-8710-57C502BDEFA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C957D50-C692-A448-91EE-4B0FAD320CD6}" type="slidenum">
              <a:rPr lang="en-US" smtClean="0"/>
              <a:t>‹#›</a:t>
            </a:fld>
            <a:endParaRPr lang="en-US"/>
          </a:p>
        </p:txBody>
      </p:sp>
    </p:spTree>
    <p:extLst>
      <p:ext uri="{BB962C8B-B14F-4D97-AF65-F5344CB8AC3E}">
        <p14:creationId xmlns:p14="http://schemas.microsoft.com/office/powerpoint/2010/main" val="12850939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CBD6A9-CC87-4E03-A89E-2F300F10EE7B}" type="datetimeFigureOut">
              <a:rPr lang="en-US" smtClean="0"/>
              <a:t>8/12/2024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E5A22A-7E71-4625-9E59-C40EF7CD69D1}" type="slidenum">
              <a:rPr lang="en-US" smtClean="0"/>
              <a:t>‹#›</a:t>
            </a:fld>
            <a:endParaRPr lang="en-US"/>
          </a:p>
        </p:txBody>
      </p:sp>
    </p:spTree>
    <p:extLst>
      <p:ext uri="{BB962C8B-B14F-4D97-AF65-F5344CB8AC3E}">
        <p14:creationId xmlns:p14="http://schemas.microsoft.com/office/powerpoint/2010/main" val="13405467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Hello, My name is Maxwell Xu, and I will be presenting our work on REBAR, a novel method for identifying positive pairs in time-series contrastive learning with retrieval-based reconstruction. </a:t>
            </a: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1</a:t>
            </a:fld>
            <a:endParaRPr lang="en-US"/>
          </a:p>
        </p:txBody>
      </p:sp>
    </p:spTree>
    <p:extLst>
      <p:ext uri="{BB962C8B-B14F-4D97-AF65-F5344CB8AC3E}">
        <p14:creationId xmlns:p14="http://schemas.microsoft.com/office/powerpoint/2010/main" val="3811338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is the full REBAR approach</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10</a:t>
            </a:fld>
            <a:endParaRPr lang="en-US"/>
          </a:p>
        </p:txBody>
      </p:sp>
    </p:spTree>
    <p:extLst>
      <p:ext uri="{BB962C8B-B14F-4D97-AF65-F5344CB8AC3E}">
        <p14:creationId xmlns:p14="http://schemas.microsoft.com/office/powerpoint/2010/main" val="3482502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a:solidFill>
                  <a:srgbClr val="000000"/>
                </a:solidFill>
                <a:effectLst/>
                <a:latin typeface="Arial" panose="020B0604020202020204" pitchFamily="34" charset="0"/>
              </a:rPr>
              <a:t>nd </a:t>
            </a:r>
            <a:r>
              <a:rPr lang="en-US" sz="1800" b="0" i="0" u="none" strike="noStrike" dirty="0">
                <a:solidFill>
                  <a:srgbClr val="000000"/>
                </a:solidFill>
                <a:effectLst/>
                <a:latin typeface="Arial" panose="020B0604020202020204" pitchFamily="34" charset="0"/>
              </a:rPr>
              <a:t>first we focus on the pre-contrastive learning stage, where we construct the REBAR measure that captures motif- similarity</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11</a:t>
            </a:fld>
            <a:endParaRPr lang="en-US"/>
          </a:p>
        </p:txBody>
      </p:sp>
    </p:spTree>
    <p:extLst>
      <p:ext uri="{BB962C8B-B14F-4D97-AF65-F5344CB8AC3E}">
        <p14:creationId xmlns:p14="http://schemas.microsoft.com/office/powerpoint/2010/main" val="198502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designing our REBAR cross-attention, we keep in mind our goal that the reconstruction error should be class-discriminative measure, such that pairs with better reconstruction are more likely to be semantically related, which helps guide our positive pair selection</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So first lets take these two sequences. our masked out query and our key.</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12</a:t>
            </a:fld>
            <a:endParaRPr lang="en-US"/>
          </a:p>
        </p:txBody>
      </p:sp>
    </p:spTree>
    <p:extLst>
      <p:ext uri="{BB962C8B-B14F-4D97-AF65-F5344CB8AC3E}">
        <p14:creationId xmlns:p14="http://schemas.microsoft.com/office/powerpoint/2010/main" val="160096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REBAR cross-attention model, our first step is retrieval, in which the model identifies time points in the key useful for reconstructing our green query based on the motif similarity with our blue key.</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Arial" panose="020B0604020202020204" pitchFamily="34" charset="0"/>
              </a:rPr>
              <a:t>In this step, our dilated convolution for the key scans throughout the key for a context window that best matches the context window around the masked out point in the query.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13</a:t>
            </a:fld>
            <a:endParaRPr lang="en-US"/>
          </a:p>
        </p:txBody>
      </p:sp>
    </p:spTree>
    <p:extLst>
      <p:ext uri="{BB962C8B-B14F-4D97-AF65-F5344CB8AC3E}">
        <p14:creationId xmlns:p14="http://schemas.microsoft.com/office/powerpoint/2010/main" val="1809180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here it is scanning</a:t>
            </a: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14</a:t>
            </a:fld>
            <a:endParaRPr lang="en-US"/>
          </a:p>
        </p:txBody>
      </p:sp>
    </p:spTree>
    <p:extLst>
      <p:ext uri="{BB962C8B-B14F-4D97-AF65-F5344CB8AC3E}">
        <p14:creationId xmlns:p14="http://schemas.microsoft.com/office/powerpoint/2010/main" val="1500446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Scanning</a:t>
            </a: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15</a:t>
            </a:fld>
            <a:endParaRPr lang="en-US"/>
          </a:p>
        </p:txBody>
      </p:sp>
    </p:spTree>
    <p:extLst>
      <p:ext uri="{BB962C8B-B14F-4D97-AF65-F5344CB8AC3E}">
        <p14:creationId xmlns:p14="http://schemas.microsoft.com/office/powerpoint/2010/main" val="242518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And this gives us an attention distribution over the key subsequence based on the best match given the context window in the query</a:t>
            </a: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16</a:t>
            </a:fld>
            <a:endParaRPr lang="en-US"/>
          </a:p>
        </p:txBody>
      </p:sp>
    </p:spTree>
    <p:extLst>
      <p:ext uri="{BB962C8B-B14F-4D97-AF65-F5344CB8AC3E}">
        <p14:creationId xmlns:p14="http://schemas.microsoft.com/office/powerpoint/2010/main" val="2871108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we can then use this attention distribution to find the best regions in the key to be used to help reconstruct the query</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17</a:t>
            </a:fld>
            <a:endParaRPr lang="en-US"/>
          </a:p>
        </p:txBody>
      </p:sp>
    </p:spTree>
    <p:extLst>
      <p:ext uri="{BB962C8B-B14F-4D97-AF65-F5344CB8AC3E}">
        <p14:creationId xmlns:p14="http://schemas.microsoft.com/office/powerpoint/2010/main" val="1059558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And as such, the query is never directly used for reconstruction. Instead, reconstruction is directly dependent on the motif similarity between the query and key.</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REBAR error directly captures semantic information, such that </a:t>
            </a:r>
            <a:r>
              <a:rPr lang="en-US" b="1" dirty="0"/>
              <a:t>when the error is lower, the pair is more likely to share the same class</a:t>
            </a:r>
          </a:p>
          <a:p>
            <a:endParaRPr lang="en-US" dirty="0"/>
          </a:p>
          <a:p>
            <a:endParaRPr lang="en-US" dirty="0"/>
          </a:p>
          <a:p>
            <a:pPr rtl="0">
              <a:spcBef>
                <a:spcPts val="0"/>
              </a:spcBef>
              <a:spcAft>
                <a:spcPts val="0"/>
              </a:spcAft>
            </a:pPr>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18</a:t>
            </a:fld>
            <a:endParaRPr lang="en-US"/>
          </a:p>
        </p:txBody>
      </p:sp>
    </p:spTree>
    <p:extLst>
      <p:ext uri="{BB962C8B-B14F-4D97-AF65-F5344CB8AC3E}">
        <p14:creationId xmlns:p14="http://schemas.microsoft.com/office/powerpoint/2010/main" val="37153719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can then use the REBAR reconstruction error to guide our positive pair selection for contrastive learning.</a:t>
            </a: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19</a:t>
            </a:fld>
            <a:endParaRPr lang="en-US"/>
          </a:p>
        </p:txBody>
      </p:sp>
    </p:spTree>
    <p:extLst>
      <p:ext uri="{BB962C8B-B14F-4D97-AF65-F5344CB8AC3E}">
        <p14:creationId xmlns:p14="http://schemas.microsoft.com/office/powerpoint/2010/main" val="3301678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Due to advances in health sensor technology, it is increasingly feasible to capture a large volume of health-related time-series data, but unfortunately, the cost of labeling this data remains high. </a:t>
            </a: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2</a:t>
            </a:fld>
            <a:endParaRPr lang="en-US"/>
          </a:p>
        </p:txBody>
      </p:sp>
    </p:spTree>
    <p:extLst>
      <p:ext uri="{BB962C8B-B14F-4D97-AF65-F5344CB8AC3E}">
        <p14:creationId xmlns:p14="http://schemas.microsoft.com/office/powerpoint/2010/main" val="14103059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As such, we first Randomly sample an anchor and a set of candidate subsequences from a given time-series.</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The candidate that provided the lowest error in reconstructing the anchor is a positive and the rest are within-time-series negatives. We can then form a within-time-series loss, which helps model how a time-series can evolve over time.</a:t>
            </a:r>
            <a:endParaRPr lang="en-US"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20</a:t>
            </a:fld>
            <a:endParaRPr lang="en-US"/>
          </a:p>
        </p:txBody>
      </p:sp>
    </p:spTree>
    <p:extLst>
      <p:ext uri="{BB962C8B-B14F-4D97-AF65-F5344CB8AC3E}">
        <p14:creationId xmlns:p14="http://schemas.microsoft.com/office/powerpoint/2010/main" val="3642520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Next we can grab negatives from other time-series in our batch, and treat those as between-time-series negatives to construct our between-time-series loss, which helps model differences in individuals and patients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21</a:t>
            </a:fld>
            <a:endParaRPr lang="en-US"/>
          </a:p>
        </p:txBody>
      </p:sp>
    </p:spTree>
    <p:extLst>
      <p:ext uri="{BB962C8B-B14F-4D97-AF65-F5344CB8AC3E}">
        <p14:creationId xmlns:p14="http://schemas.microsoft.com/office/powerpoint/2010/main" val="28119419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then combine these for our final loss function to simultaneously model both phenomena. And now we can look at the downstream results of our REBAR method and compare them to other contrastive learning methods.</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22</a:t>
            </a:fld>
            <a:endParaRPr lang="en-US"/>
          </a:p>
        </p:txBody>
      </p:sp>
    </p:spTree>
    <p:extLst>
      <p:ext uri="{BB962C8B-B14F-4D97-AF65-F5344CB8AC3E}">
        <p14:creationId xmlns:p14="http://schemas.microsoft.com/office/powerpoint/2010/main" val="707750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downstream evaluation, the model architecture constant across all methods, with the only difference between them being the different ways in which positive pairs are chosen. And with this, we see that REBAR consistently achieved the strongest results, beating a wide range of representative augmentation-based and sampling-based contrastive methods, even beating a fully-supervised approach.</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23</a:t>
            </a:fld>
            <a:endParaRPr lang="en-US"/>
          </a:p>
        </p:txBody>
      </p:sp>
    </p:spTree>
    <p:extLst>
      <p:ext uri="{BB962C8B-B14F-4D97-AF65-F5344CB8AC3E}">
        <p14:creationId xmlns:p14="http://schemas.microsoft.com/office/powerpoint/2010/main" val="36268201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follow this up with </a:t>
            </a:r>
            <a:r>
              <a:rPr lang="en-US" sz="1800" b="0" i="0" u="none" strike="noStrike" dirty="0" err="1">
                <a:solidFill>
                  <a:srgbClr val="000000"/>
                </a:solidFill>
                <a:effectLst/>
                <a:latin typeface="Arial" panose="020B0604020202020204" pitchFamily="34" charset="0"/>
              </a:rPr>
              <a:t>clusterability</a:t>
            </a:r>
            <a:r>
              <a:rPr lang="en-US" sz="1800" b="0" i="0" u="none" strike="noStrike" dirty="0">
                <a:solidFill>
                  <a:srgbClr val="000000"/>
                </a:solidFill>
                <a:effectLst/>
                <a:latin typeface="Arial" panose="020B0604020202020204" pitchFamily="34" charset="0"/>
              </a:rPr>
              <a:t> evaluations, and REBAR continues to have the strongest results. Very interestingly, we can see in our T-SNE </a:t>
            </a:r>
            <a:r>
              <a:rPr lang="en-US" sz="1800" b="0" i="0" u="none" strike="noStrike" dirty="0" err="1">
                <a:solidFill>
                  <a:srgbClr val="000000"/>
                </a:solidFill>
                <a:effectLst/>
                <a:latin typeface="Arial" panose="020B0604020202020204" pitchFamily="34" charset="0"/>
              </a:rPr>
              <a:t>visaualization</a:t>
            </a:r>
            <a:r>
              <a:rPr lang="en-US" sz="1800" b="0" i="0" u="none" strike="noStrike" dirty="0">
                <a:solidFill>
                  <a:srgbClr val="000000"/>
                </a:solidFill>
                <a:effectLst/>
                <a:latin typeface="Arial" panose="020B0604020202020204" pitchFamily="34" charset="0"/>
              </a:rPr>
              <a:t>, unlike most methods, REBAR is able to </a:t>
            </a:r>
            <a:r>
              <a:rPr lang="en-US" sz="1800" b="0" i="0" u="none" strike="noStrike" dirty="0" err="1">
                <a:solidFill>
                  <a:srgbClr val="000000"/>
                </a:solidFill>
                <a:effectLst/>
                <a:latin typeface="Arial" panose="020B0604020202020204" pitchFamily="34" charset="0"/>
              </a:rPr>
              <a:t>distnguish</a:t>
            </a:r>
            <a:r>
              <a:rPr lang="en-US" sz="1800" b="0" i="0" u="none" strike="noStrike" dirty="0">
                <a:solidFill>
                  <a:srgbClr val="000000"/>
                </a:solidFill>
                <a:effectLst/>
                <a:latin typeface="Arial" panose="020B0604020202020204" pitchFamily="34" charset="0"/>
              </a:rPr>
              <a:t> between semantically similar, but distinct classes,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24</a:t>
            </a:fld>
            <a:endParaRPr lang="en-US"/>
          </a:p>
        </p:txBody>
      </p:sp>
    </p:spTree>
    <p:extLst>
      <p:ext uri="{BB962C8B-B14F-4D97-AF65-F5344CB8AC3E}">
        <p14:creationId xmlns:p14="http://schemas.microsoft.com/office/powerpoint/2010/main" val="2299893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such as the Walking label, the Walking up label, and the walking down label.</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25</a:t>
            </a:fld>
            <a:endParaRPr lang="en-US"/>
          </a:p>
        </p:txBody>
      </p:sp>
    </p:spTree>
    <p:extLst>
      <p:ext uri="{BB962C8B-B14F-4D97-AF65-F5344CB8AC3E}">
        <p14:creationId xmlns:p14="http://schemas.microsoft.com/office/powerpoint/2010/main" val="38641740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In summary, This is the first work to use a similarity measure to select positive and negative pairs in time-series contrastive learning, and we achieve state-of-the-art performance. </a:t>
            </a:r>
            <a:endParaRPr lang="en-US" dirty="0">
              <a:effectLst/>
            </a:endParaRPr>
          </a:p>
          <a:p>
            <a:pPr rtl="0">
              <a:spcBef>
                <a:spcPts val="0"/>
              </a:spcBef>
              <a:spcAft>
                <a:spcPts val="0"/>
              </a:spcAft>
            </a:pPr>
            <a:br>
              <a:rPr lang="en-US" dirty="0"/>
            </a:br>
            <a:r>
              <a:rPr lang="en-US" sz="1800" b="0" i="0" u="none" strike="noStrike" dirty="0">
                <a:solidFill>
                  <a:srgbClr val="000000"/>
                </a:solidFill>
                <a:effectLst/>
                <a:latin typeface="Arial" panose="020B0604020202020204" pitchFamily="34" charset="0"/>
              </a:rPr>
              <a:t>Our REBAR method offers a powerful new perspective on how to identify positive pairings in time-series contrastive learning, and we hope that this work will drive future research into understanding how to best learn representations in time-series and the greater contrastive learning space.</a:t>
            </a:r>
            <a:endParaRPr lang="en-US"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26</a:t>
            </a:fld>
            <a:endParaRPr lang="en-US"/>
          </a:p>
        </p:txBody>
      </p:sp>
    </p:spTree>
    <p:extLst>
      <p:ext uri="{BB962C8B-B14F-4D97-AF65-F5344CB8AC3E}">
        <p14:creationId xmlns:p14="http://schemas.microsoft.com/office/powerpoint/2010/main" val="132385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our downstream evaluation, the model architecture constant across all methods, with the only difference between them being the different ways in which positive pairs are chosen. And with this, we see that REBAR consistently achieved the strongest results, beating a wide range of representative augmentation-based and sampling-based contrastive methods, even beating a fully-supervised approach.</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27</a:t>
            </a:fld>
            <a:endParaRPr lang="en-US"/>
          </a:p>
        </p:txBody>
      </p:sp>
    </p:spTree>
    <p:extLst>
      <p:ext uri="{BB962C8B-B14F-4D97-AF65-F5344CB8AC3E}">
        <p14:creationId xmlns:p14="http://schemas.microsoft.com/office/powerpoint/2010/main" val="401049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WE follow this up with </a:t>
            </a:r>
            <a:r>
              <a:rPr lang="en-US" sz="1800" b="0" i="0" u="none" strike="noStrike" dirty="0" err="1">
                <a:solidFill>
                  <a:srgbClr val="000000"/>
                </a:solidFill>
                <a:effectLst/>
                <a:latin typeface="Arial" panose="020B0604020202020204" pitchFamily="34" charset="0"/>
              </a:rPr>
              <a:t>clusterability</a:t>
            </a:r>
            <a:r>
              <a:rPr lang="en-US" sz="1800" b="0" i="0" u="none" strike="noStrike" dirty="0">
                <a:solidFill>
                  <a:srgbClr val="000000"/>
                </a:solidFill>
                <a:effectLst/>
                <a:latin typeface="Arial" panose="020B0604020202020204" pitchFamily="34" charset="0"/>
              </a:rPr>
              <a:t> evaluations, and REBAR continues to have the strongest results. Very interestingly, we can see in our T-SNE </a:t>
            </a:r>
            <a:r>
              <a:rPr lang="en-US" sz="1800" b="0" i="0" u="none" strike="noStrike" dirty="0" err="1">
                <a:solidFill>
                  <a:srgbClr val="000000"/>
                </a:solidFill>
                <a:effectLst/>
                <a:latin typeface="Arial" panose="020B0604020202020204" pitchFamily="34" charset="0"/>
              </a:rPr>
              <a:t>visaualization</a:t>
            </a:r>
            <a:r>
              <a:rPr lang="en-US" sz="1800" b="0" i="0" u="none" strike="noStrike" dirty="0">
                <a:solidFill>
                  <a:srgbClr val="000000"/>
                </a:solidFill>
                <a:effectLst/>
                <a:latin typeface="Arial" panose="020B0604020202020204" pitchFamily="34" charset="0"/>
              </a:rPr>
              <a:t>, unlike most methods, REBAR is able to </a:t>
            </a:r>
            <a:r>
              <a:rPr lang="en-US" sz="1800" b="0" i="0" u="none" strike="noStrike" dirty="0" err="1">
                <a:solidFill>
                  <a:srgbClr val="000000"/>
                </a:solidFill>
                <a:effectLst/>
                <a:latin typeface="Arial" panose="020B0604020202020204" pitchFamily="34" charset="0"/>
              </a:rPr>
              <a:t>distnguish</a:t>
            </a:r>
            <a:r>
              <a:rPr lang="en-US" sz="1800" b="0" i="0" u="none" strike="noStrike" dirty="0">
                <a:solidFill>
                  <a:srgbClr val="000000"/>
                </a:solidFill>
                <a:effectLst/>
                <a:latin typeface="Arial" panose="020B0604020202020204" pitchFamily="34" charset="0"/>
              </a:rPr>
              <a:t> between semantically similar, but distinct classes,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28</a:t>
            </a:fld>
            <a:endParaRPr lang="en-US"/>
          </a:p>
        </p:txBody>
      </p:sp>
    </p:spTree>
    <p:extLst>
      <p:ext uri="{BB962C8B-B14F-4D97-AF65-F5344CB8AC3E}">
        <p14:creationId xmlns:p14="http://schemas.microsoft.com/office/powerpoint/2010/main" val="327866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This presents a strong opportunity for self-supervised learning techniques, such as contrastive learning. But how can we identify meaningful positive pairs, without labels Such that </a:t>
            </a:r>
            <a:r>
              <a:rPr lang="en-US" sz="4000" dirty="0"/>
              <a:t>they share semantic meaning but capture within-class variation. </a:t>
            </a:r>
            <a:endParaRPr lang="en-US" sz="4000" dirty="0">
              <a:effectLst/>
            </a:endParaRPr>
          </a:p>
          <a:p>
            <a:pPr rtl="0">
              <a:spcBef>
                <a:spcPts val="0"/>
              </a:spcBef>
              <a:spcAft>
                <a:spcPts val="0"/>
              </a:spcAft>
            </a:pP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3</a:t>
            </a:fld>
            <a:endParaRPr lang="en-US"/>
          </a:p>
        </p:txBody>
      </p:sp>
    </p:spTree>
    <p:extLst>
      <p:ext uri="{BB962C8B-B14F-4D97-AF65-F5344CB8AC3E}">
        <p14:creationId xmlns:p14="http://schemas.microsoft.com/office/powerpoint/2010/main" val="3653413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If we look at prior work in the time-series contrastive learning space, there are two main approaches. The first of which are augmentation-based approaches, which originate from the vision domain.. </a:t>
            </a:r>
            <a:endParaRPr lang="en-US" sz="1800" dirty="0">
              <a:effectLst/>
            </a:endParaRPr>
          </a:p>
          <a:p>
            <a:endParaRPr lang="en-US" sz="1800" dirty="0"/>
          </a:p>
        </p:txBody>
      </p:sp>
      <p:sp>
        <p:nvSpPr>
          <p:cNvPr id="4" name="Slide Number Placeholder 3"/>
          <p:cNvSpPr>
            <a:spLocks noGrp="1"/>
          </p:cNvSpPr>
          <p:nvPr>
            <p:ph type="sldNum" sz="quarter" idx="5"/>
          </p:nvPr>
        </p:nvSpPr>
        <p:spPr/>
        <p:txBody>
          <a:bodyPr/>
          <a:lstStyle/>
          <a:p>
            <a:fld id="{E0E5A22A-7E71-4625-9E59-C40EF7CD69D1}" type="slidenum">
              <a:rPr lang="en-US" smtClean="0"/>
              <a:t>4</a:t>
            </a:fld>
            <a:endParaRPr lang="en-US"/>
          </a:p>
        </p:txBody>
      </p:sp>
    </p:spTree>
    <p:extLst>
      <p:ext uri="{BB962C8B-B14F-4D97-AF65-F5344CB8AC3E}">
        <p14:creationId xmlns:p14="http://schemas.microsoft.com/office/powerpoint/2010/main" val="2456358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In such approaches, the positive pair is formed via augmentations of the original instance.</a:t>
            </a:r>
            <a:endParaRPr lang="en-US" sz="1800" dirty="0">
              <a:effectLst/>
            </a:endParaRPr>
          </a:p>
          <a:p>
            <a:endParaRPr lang="en-US" sz="1800" dirty="0"/>
          </a:p>
        </p:txBody>
      </p:sp>
      <p:sp>
        <p:nvSpPr>
          <p:cNvPr id="4" name="Slide Number Placeholder 3"/>
          <p:cNvSpPr>
            <a:spLocks noGrp="1"/>
          </p:cNvSpPr>
          <p:nvPr>
            <p:ph type="sldNum" sz="quarter" idx="5"/>
          </p:nvPr>
        </p:nvSpPr>
        <p:spPr/>
        <p:txBody>
          <a:bodyPr/>
          <a:lstStyle/>
          <a:p>
            <a:fld id="{E0E5A22A-7E71-4625-9E59-C40EF7CD69D1}" type="slidenum">
              <a:rPr lang="en-US" smtClean="0"/>
              <a:t>5</a:t>
            </a:fld>
            <a:endParaRPr lang="en-US"/>
          </a:p>
        </p:txBody>
      </p:sp>
    </p:spTree>
    <p:extLst>
      <p:ext uri="{BB962C8B-B14F-4D97-AF65-F5344CB8AC3E}">
        <p14:creationId xmlns:p14="http://schemas.microsoft.com/office/powerpoint/2010/main" val="32172079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However, unlike time-series, cameras have a much better established set of invariances to exploit, and such time-series methods often use an inconsistent set of augmentations</a:t>
            </a:r>
            <a:endParaRPr lang="en-US" sz="1800" dirty="0">
              <a:effectLst/>
            </a:endParaRPr>
          </a:p>
          <a:p>
            <a:endParaRPr lang="en-US" sz="1800" dirty="0"/>
          </a:p>
        </p:txBody>
      </p:sp>
      <p:sp>
        <p:nvSpPr>
          <p:cNvPr id="4" name="Slide Number Placeholder 3"/>
          <p:cNvSpPr>
            <a:spLocks noGrp="1"/>
          </p:cNvSpPr>
          <p:nvPr>
            <p:ph type="sldNum" sz="quarter" idx="5"/>
          </p:nvPr>
        </p:nvSpPr>
        <p:spPr/>
        <p:txBody>
          <a:bodyPr/>
          <a:lstStyle/>
          <a:p>
            <a:fld id="{E0E5A22A-7E71-4625-9E59-C40EF7CD69D1}" type="slidenum">
              <a:rPr lang="en-US" smtClean="0"/>
              <a:t>6</a:t>
            </a:fld>
            <a:endParaRPr lang="en-US"/>
          </a:p>
        </p:txBody>
      </p:sp>
    </p:spTree>
    <p:extLst>
      <p:ext uri="{BB962C8B-B14F-4D97-AF65-F5344CB8AC3E}">
        <p14:creationId xmlns:p14="http://schemas.microsoft.com/office/powerpoint/2010/main" val="3362593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The next idea for constructing positive pairs is a sampling-based approach. With this idea, we can identify positive pairs from sampled subsequences from a longer time-series. In the prior work, typically, these methods will only use nearby subsequences as positive instances.</a:t>
            </a:r>
            <a:endParaRPr lang="en-US" sz="1800" dirty="0">
              <a:effectLst/>
            </a:endParaRPr>
          </a:p>
          <a:p>
            <a:endParaRPr lang="en-US" sz="1800" dirty="0"/>
          </a:p>
        </p:txBody>
      </p:sp>
      <p:sp>
        <p:nvSpPr>
          <p:cNvPr id="4" name="Slide Number Placeholder 3"/>
          <p:cNvSpPr>
            <a:spLocks noGrp="1"/>
          </p:cNvSpPr>
          <p:nvPr>
            <p:ph type="sldNum" sz="quarter" idx="5"/>
          </p:nvPr>
        </p:nvSpPr>
        <p:spPr/>
        <p:txBody>
          <a:bodyPr/>
          <a:lstStyle/>
          <a:p>
            <a:fld id="{E0E5A22A-7E71-4625-9E59-C40EF7CD69D1}" type="slidenum">
              <a:rPr lang="en-US" smtClean="0"/>
              <a:t>7</a:t>
            </a:fld>
            <a:endParaRPr lang="en-US"/>
          </a:p>
        </p:txBody>
      </p:sp>
    </p:spTree>
    <p:extLst>
      <p:ext uri="{BB962C8B-B14F-4D97-AF65-F5344CB8AC3E}">
        <p14:creationId xmlns:p14="http://schemas.microsoft.com/office/powerpoint/2010/main" val="2909874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So for example, in temporal neighborhood coding, shown in the right, these two adjacent subsequences are the identified positive pairs. </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E0E5A22A-7E71-4625-9E59-C40EF7CD69D1}" type="slidenum">
              <a:rPr lang="en-US" smtClean="0"/>
              <a:t>8</a:t>
            </a:fld>
            <a:endParaRPr lang="en-US"/>
          </a:p>
        </p:txBody>
      </p:sp>
    </p:spTree>
    <p:extLst>
      <p:ext uri="{BB962C8B-B14F-4D97-AF65-F5344CB8AC3E}">
        <p14:creationId xmlns:p14="http://schemas.microsoft.com/office/powerpoint/2010/main" val="4112143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We propose new method to identify positive pairs from sampled subsequences based on the idea of motifs. time-series motifs are brief temporal shapes that typically capture semantic and class-discriminative information. </a:t>
            </a:r>
            <a:endParaRPr lang="en-US" sz="2800" dirty="0">
              <a:effectLst/>
            </a:endParaRPr>
          </a:p>
          <a:p>
            <a:pPr rtl="0">
              <a:spcBef>
                <a:spcPts val="0"/>
              </a:spcBef>
              <a:spcAft>
                <a:spcPts val="0"/>
              </a:spcAft>
            </a:pPr>
            <a:br>
              <a:rPr lang="en-US" sz="2800" dirty="0"/>
            </a:br>
            <a:r>
              <a:rPr lang="en-US" sz="1800" b="0" i="0" u="none" strike="noStrike" dirty="0">
                <a:solidFill>
                  <a:srgbClr val="000000"/>
                </a:solidFill>
                <a:effectLst/>
                <a:latin typeface="Arial" panose="020B0604020202020204" pitchFamily="34" charset="0"/>
              </a:rPr>
              <a:t>Therefore, if two subsequences share similar motifs, then they would be a good candidate to form positive pairs</a:t>
            </a:r>
            <a:endParaRPr lang="en-US" sz="2800" dirty="0">
              <a:effectLst/>
            </a:endParaRPr>
          </a:p>
        </p:txBody>
      </p:sp>
      <p:sp>
        <p:nvSpPr>
          <p:cNvPr id="4" name="Slide Number Placeholder 3"/>
          <p:cNvSpPr>
            <a:spLocks noGrp="1"/>
          </p:cNvSpPr>
          <p:nvPr>
            <p:ph type="sldNum" sz="quarter" idx="5"/>
          </p:nvPr>
        </p:nvSpPr>
        <p:spPr/>
        <p:txBody>
          <a:bodyPr/>
          <a:lstStyle/>
          <a:p>
            <a:fld id="{E0E5A22A-7E71-4625-9E59-C40EF7CD69D1}" type="slidenum">
              <a:rPr lang="en-US" smtClean="0"/>
              <a:t>9</a:t>
            </a:fld>
            <a:endParaRPr lang="en-US"/>
          </a:p>
        </p:txBody>
      </p:sp>
    </p:spTree>
    <p:extLst>
      <p:ext uri="{BB962C8B-B14F-4D97-AF65-F5344CB8AC3E}">
        <p14:creationId xmlns:p14="http://schemas.microsoft.com/office/powerpoint/2010/main" val="1797954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17EE9D9-49A7-AE42-84D1-352EBEE407C2}"/>
              </a:ext>
            </a:extLst>
          </p:cNvPr>
          <p:cNvSpPr>
            <a:spLocks noGrp="1"/>
          </p:cNvSpPr>
          <p:nvPr>
            <p:ph type="ctrTitle"/>
          </p:nvPr>
        </p:nvSpPr>
        <p:spPr>
          <a:xfrm>
            <a:off x="2955684" y="1149178"/>
            <a:ext cx="6795912" cy="2643890"/>
          </a:xfrm>
          <a:prstGeom prst="rect">
            <a:avLst/>
          </a:prstGeom>
        </p:spPr>
        <p:txBody>
          <a:bodyPr anchor="b" anchorCtr="0">
            <a:normAutofit/>
          </a:bodyPr>
          <a:lstStyle>
            <a:lvl1pPr algn="l">
              <a:lnSpc>
                <a:spcPts val="4800"/>
              </a:lnSpc>
              <a:defRPr sz="4200" b="1" i="0" cap="none" spc="0" baseline="0">
                <a:solidFill>
                  <a:srgbClr val="003057"/>
                </a:solidFill>
                <a:latin typeface="Roboto" panose="02000000000000000000" pitchFamily="2" charset="0"/>
                <a:ea typeface="Roboto" panose="02000000000000000000" pitchFamily="2" charset="0"/>
                <a:cs typeface="Roboto" panose="02000000000000000000" pitchFamily="2" charset="0"/>
              </a:defRPr>
            </a:lvl1pPr>
          </a:lstStyle>
          <a:p>
            <a:r>
              <a:rPr lang="en-US"/>
              <a:t>Click to edit Master title style</a:t>
            </a:r>
            <a:endParaRPr lang="en-US" dirty="0"/>
          </a:p>
        </p:txBody>
      </p:sp>
      <p:sp>
        <p:nvSpPr>
          <p:cNvPr id="3" name="Subtitle 2"/>
          <p:cNvSpPr>
            <a:spLocks noGrp="1"/>
          </p:cNvSpPr>
          <p:nvPr>
            <p:ph type="subTitle" idx="1"/>
          </p:nvPr>
        </p:nvSpPr>
        <p:spPr>
          <a:xfrm>
            <a:off x="2955682" y="3793068"/>
            <a:ext cx="6795913" cy="1684868"/>
          </a:xfrm>
          <a:prstGeom prst="rect">
            <a:avLst/>
          </a:prstGeom>
        </p:spPr>
        <p:txBody>
          <a:bodyPr>
            <a:noAutofit/>
          </a:bodyPr>
          <a:lstStyle>
            <a:lvl1pPr marL="0" indent="0" algn="l">
              <a:lnSpc>
                <a:spcPts val="3600"/>
              </a:lnSpc>
              <a:buNone/>
              <a:defRPr sz="1800" b="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Tree>
    <p:extLst>
      <p:ext uri="{BB962C8B-B14F-4D97-AF65-F5344CB8AC3E}">
        <p14:creationId xmlns:p14="http://schemas.microsoft.com/office/powerpoint/2010/main" val="1027251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ADA8079-4F60-D34B-96A4-C32E3C6A4A6C}"/>
              </a:ext>
            </a:extLst>
          </p:cNvPr>
          <p:cNvSpPr>
            <a:spLocks noGrp="1"/>
          </p:cNvSpPr>
          <p:nvPr>
            <p:ph type="title" orient="vert"/>
          </p:nvPr>
        </p:nvSpPr>
        <p:spPr>
          <a:xfrm>
            <a:off x="9182101" y="365125"/>
            <a:ext cx="2628900" cy="581183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0213FC5-8FDB-D640-8F18-46D09DD7FDA5}"/>
              </a:ext>
            </a:extLst>
          </p:cNvPr>
          <p:cNvSpPr>
            <a:spLocks noGrp="1"/>
          </p:cNvSpPr>
          <p:nvPr>
            <p:ph type="body" orient="vert" idx="1"/>
          </p:nvPr>
        </p:nvSpPr>
        <p:spPr>
          <a:xfrm>
            <a:off x="381001" y="365125"/>
            <a:ext cx="8801100" cy="5811838"/>
          </a:xfrm>
        </p:spPr>
        <p:txBody>
          <a:bodyPr vert="eaVert"/>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89F9D1-30A5-3C44-9E01-F570121CC3F9}"/>
              </a:ext>
            </a:extLst>
          </p:cNvPr>
          <p:cNvSpPr>
            <a:spLocks noGrp="1"/>
          </p:cNvSpPr>
          <p:nvPr>
            <p:ph type="dt" sz="half" idx="10"/>
          </p:nvPr>
        </p:nvSpPr>
        <p:spPr/>
        <p:txBody>
          <a:bodyPr/>
          <a:lstStyle/>
          <a:p>
            <a:fld id="{5E812E04-5E6A-41B8-8502-FAC0ED882612}" type="datetime1">
              <a:rPr lang="en-US" smtClean="0"/>
              <a:t>8/12/2024</a:t>
            </a:fld>
            <a:endParaRPr lang="en-US"/>
          </a:p>
        </p:txBody>
      </p:sp>
      <p:sp>
        <p:nvSpPr>
          <p:cNvPr id="5" name="Footer Placeholder 4">
            <a:extLst>
              <a:ext uri="{FF2B5EF4-FFF2-40B4-BE49-F238E27FC236}">
                <a16:creationId xmlns:a16="http://schemas.microsoft.com/office/drawing/2014/main" id="{F4AC5DF8-E50D-1745-97C5-A23C0E511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2D20E1-9670-8A49-9442-60CC23074B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99861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BFBEFA-1B24-BD40-967B-224093822B35}"/>
              </a:ext>
            </a:extLst>
          </p:cNvPr>
          <p:cNvSpPr>
            <a:spLocks noGrp="1"/>
          </p:cNvSpPr>
          <p:nvPr>
            <p:ph idx="1"/>
          </p:nvPr>
        </p:nvSpPr>
        <p:spPr/>
        <p:txBody>
          <a:bodyPr/>
          <a:lstStyle>
            <a:lvl1pPr>
              <a:defRPr sz="2600"/>
            </a:lvl1pPr>
            <a:lvl2pPr>
              <a:defRPr sz="2200"/>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C128C1E-32D8-CF48-A92C-E6AC112D0D06}"/>
              </a:ext>
            </a:extLst>
          </p:cNvPr>
          <p:cNvSpPr>
            <a:spLocks noGrp="1"/>
          </p:cNvSpPr>
          <p:nvPr>
            <p:ph type="dt" sz="half" idx="10"/>
          </p:nvPr>
        </p:nvSpPr>
        <p:spPr/>
        <p:txBody>
          <a:bodyPr/>
          <a:lstStyle/>
          <a:p>
            <a:fld id="{9DA5555A-360E-4266-B773-7F1A68A4429E}" type="datetime1">
              <a:rPr lang="en-US" smtClean="0"/>
              <a:t>8/12/2024</a:t>
            </a:fld>
            <a:endParaRPr lang="en-US"/>
          </a:p>
        </p:txBody>
      </p:sp>
      <p:sp>
        <p:nvSpPr>
          <p:cNvPr id="5" name="Footer Placeholder 4">
            <a:extLst>
              <a:ext uri="{FF2B5EF4-FFF2-40B4-BE49-F238E27FC236}">
                <a16:creationId xmlns:a16="http://schemas.microsoft.com/office/drawing/2014/main" id="{3B7E5600-2DCC-EB44-9203-121C72C9B7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2FBA1A-F7CC-514B-BEB5-104BA2E09E1E}"/>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7" name="Title Placeholder 1">
            <a:extLst>
              <a:ext uri="{FF2B5EF4-FFF2-40B4-BE49-F238E27FC236}">
                <a16:creationId xmlns:a16="http://schemas.microsoft.com/office/drawing/2014/main" id="{D1CD0E1A-EFF5-9943-8AA6-521A2B23E647}"/>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71505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768D-628B-BB40-BEE5-32E27182F2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DA323E-BF1A-8C44-9650-0F8A4E12DCC0}"/>
              </a:ext>
            </a:extLst>
          </p:cNvPr>
          <p:cNvSpPr>
            <a:spLocks noGrp="1"/>
          </p:cNvSpPr>
          <p:nvPr>
            <p:ph sz="half" idx="1"/>
          </p:nvPr>
        </p:nvSpPr>
        <p:spPr>
          <a:xfrm>
            <a:off x="379048" y="1215483"/>
            <a:ext cx="5615353"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71EEF26-478D-684B-BFF1-D8FD9BE7D5F9}"/>
              </a:ext>
            </a:extLst>
          </p:cNvPr>
          <p:cNvSpPr>
            <a:spLocks noGrp="1"/>
          </p:cNvSpPr>
          <p:nvPr>
            <p:ph sz="half" idx="2"/>
          </p:nvPr>
        </p:nvSpPr>
        <p:spPr>
          <a:xfrm>
            <a:off x="6197600" y="1215483"/>
            <a:ext cx="5613400" cy="4225652"/>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75ABF72E-E074-E741-8514-3417AC9D80AB}"/>
              </a:ext>
            </a:extLst>
          </p:cNvPr>
          <p:cNvSpPr>
            <a:spLocks noGrp="1"/>
          </p:cNvSpPr>
          <p:nvPr>
            <p:ph type="dt" sz="half" idx="10"/>
          </p:nvPr>
        </p:nvSpPr>
        <p:spPr/>
        <p:txBody>
          <a:bodyPr/>
          <a:lstStyle/>
          <a:p>
            <a:fld id="{D1DC1013-15E4-4DA1-B2A7-1C963A7C4929}" type="datetime1">
              <a:rPr lang="en-US" smtClean="0"/>
              <a:t>8/12/2024</a:t>
            </a:fld>
            <a:endParaRPr lang="en-US"/>
          </a:p>
        </p:txBody>
      </p:sp>
      <p:sp>
        <p:nvSpPr>
          <p:cNvPr id="6" name="Footer Placeholder 5">
            <a:extLst>
              <a:ext uri="{FF2B5EF4-FFF2-40B4-BE49-F238E27FC236}">
                <a16:creationId xmlns:a16="http://schemas.microsoft.com/office/drawing/2014/main" id="{23752637-104D-064E-9B91-0BC72B6E10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44C3EF-E136-164D-954C-112EADD99ADD}"/>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661298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E310077-12D2-2D4D-8F51-D9CB6B044F9B}"/>
              </a:ext>
            </a:extLst>
          </p:cNvPr>
          <p:cNvSpPr>
            <a:spLocks noGrp="1"/>
          </p:cNvSpPr>
          <p:nvPr>
            <p:ph type="body" idx="1"/>
          </p:nvPr>
        </p:nvSpPr>
        <p:spPr>
          <a:xfrm>
            <a:off x="381001" y="1235113"/>
            <a:ext cx="561763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0DF7D1-4D77-4C46-B579-F5861C7459AC}"/>
              </a:ext>
            </a:extLst>
          </p:cNvPr>
          <p:cNvSpPr>
            <a:spLocks noGrp="1"/>
          </p:cNvSpPr>
          <p:nvPr>
            <p:ph sz="half" idx="2"/>
          </p:nvPr>
        </p:nvSpPr>
        <p:spPr>
          <a:xfrm>
            <a:off x="381001" y="2078658"/>
            <a:ext cx="5617633"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A19A1FD-16BD-7B41-8D0F-269780D1BBDC}"/>
              </a:ext>
            </a:extLst>
          </p:cNvPr>
          <p:cNvSpPr>
            <a:spLocks noGrp="1"/>
          </p:cNvSpPr>
          <p:nvPr>
            <p:ph type="body" sz="quarter" idx="3"/>
          </p:nvPr>
        </p:nvSpPr>
        <p:spPr>
          <a:xfrm>
            <a:off x="6172200" y="1235113"/>
            <a:ext cx="563880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7FBAF2E0-F5E8-3946-89DE-62BFD441B2F1}"/>
              </a:ext>
            </a:extLst>
          </p:cNvPr>
          <p:cNvSpPr>
            <a:spLocks noGrp="1"/>
          </p:cNvSpPr>
          <p:nvPr>
            <p:ph sz="quarter" idx="4"/>
          </p:nvPr>
        </p:nvSpPr>
        <p:spPr>
          <a:xfrm>
            <a:off x="6172200" y="2078658"/>
            <a:ext cx="5638800" cy="336247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F5BD322-BC93-4244-92C5-7651A7979906}"/>
              </a:ext>
            </a:extLst>
          </p:cNvPr>
          <p:cNvSpPr>
            <a:spLocks noGrp="1"/>
          </p:cNvSpPr>
          <p:nvPr>
            <p:ph type="dt" sz="half" idx="10"/>
          </p:nvPr>
        </p:nvSpPr>
        <p:spPr/>
        <p:txBody>
          <a:bodyPr/>
          <a:lstStyle/>
          <a:p>
            <a:fld id="{98C78F37-4E54-4D88-8F50-7DD15A461BD9}" type="datetime1">
              <a:rPr lang="en-US" smtClean="0"/>
              <a:t>8/12/2024</a:t>
            </a:fld>
            <a:endParaRPr lang="en-US"/>
          </a:p>
        </p:txBody>
      </p:sp>
      <p:sp>
        <p:nvSpPr>
          <p:cNvPr id="8" name="Footer Placeholder 7">
            <a:extLst>
              <a:ext uri="{FF2B5EF4-FFF2-40B4-BE49-F238E27FC236}">
                <a16:creationId xmlns:a16="http://schemas.microsoft.com/office/drawing/2014/main" id="{9DE79E3B-E843-6343-9ECC-916F6A2E3E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03D151B-D611-8446-9323-A31F43088641}"/>
              </a:ext>
            </a:extLst>
          </p:cNvPr>
          <p:cNvSpPr>
            <a:spLocks noGrp="1"/>
          </p:cNvSpPr>
          <p:nvPr>
            <p:ph type="sldNum" sz="quarter" idx="12"/>
          </p:nvPr>
        </p:nvSpPr>
        <p:spPr/>
        <p:txBody>
          <a:bodyPr/>
          <a:lstStyle/>
          <a:p>
            <a:fld id="{AE678206-0642-9F48-9727-6B519CB285FA}" type="slidenum">
              <a:rPr lang="en-US" smtClean="0"/>
              <a:t>‹#›</a:t>
            </a:fld>
            <a:endParaRPr lang="en-US"/>
          </a:p>
        </p:txBody>
      </p:sp>
      <p:sp>
        <p:nvSpPr>
          <p:cNvPr id="10" name="Title Placeholder 1">
            <a:extLst>
              <a:ext uri="{FF2B5EF4-FFF2-40B4-BE49-F238E27FC236}">
                <a16:creationId xmlns:a16="http://schemas.microsoft.com/office/drawing/2014/main" id="{419FCA3D-219A-9547-A7A7-4EB9BE7DD721}"/>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2046095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B5170-396F-CE4F-A0AB-300CE9708E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A6F2CA-2DD1-AF41-91EF-4D055700CA01}"/>
              </a:ext>
            </a:extLst>
          </p:cNvPr>
          <p:cNvSpPr>
            <a:spLocks noGrp="1"/>
          </p:cNvSpPr>
          <p:nvPr>
            <p:ph type="dt" sz="half" idx="10"/>
          </p:nvPr>
        </p:nvSpPr>
        <p:spPr/>
        <p:txBody>
          <a:bodyPr/>
          <a:lstStyle/>
          <a:p>
            <a:fld id="{8780561E-8865-4AA6-AA8F-98145B097EBF}" type="datetime1">
              <a:rPr lang="en-US" smtClean="0"/>
              <a:t>8/12/2024</a:t>
            </a:fld>
            <a:endParaRPr lang="en-US"/>
          </a:p>
        </p:txBody>
      </p:sp>
      <p:sp>
        <p:nvSpPr>
          <p:cNvPr id="4" name="Footer Placeholder 3">
            <a:extLst>
              <a:ext uri="{FF2B5EF4-FFF2-40B4-BE49-F238E27FC236}">
                <a16:creationId xmlns:a16="http://schemas.microsoft.com/office/drawing/2014/main" id="{07635E81-A1AE-8442-89DE-148AC4FCDA2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583BD-E195-8D45-B88C-3F15BB700766}"/>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4206208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7AE419-AE08-F348-87A6-E9445B339E62}"/>
              </a:ext>
            </a:extLst>
          </p:cNvPr>
          <p:cNvSpPr>
            <a:spLocks noGrp="1"/>
          </p:cNvSpPr>
          <p:nvPr>
            <p:ph type="dt" sz="half" idx="10"/>
          </p:nvPr>
        </p:nvSpPr>
        <p:spPr/>
        <p:txBody>
          <a:bodyPr/>
          <a:lstStyle/>
          <a:p>
            <a:fld id="{0881F03B-FA44-42FA-A0AF-F73C86AB6CC7}" type="datetime1">
              <a:rPr lang="en-US" smtClean="0"/>
              <a:t>8/12/2024</a:t>
            </a:fld>
            <a:endParaRPr lang="en-US"/>
          </a:p>
        </p:txBody>
      </p:sp>
      <p:sp>
        <p:nvSpPr>
          <p:cNvPr id="3" name="Footer Placeholder 2">
            <a:extLst>
              <a:ext uri="{FF2B5EF4-FFF2-40B4-BE49-F238E27FC236}">
                <a16:creationId xmlns:a16="http://schemas.microsoft.com/office/drawing/2014/main" id="{C4F02ABE-49F8-8E43-8B96-1F432917E9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30AFCF-7504-9244-8529-F384A6BDB3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2390501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EC417-39B3-8947-8902-0153B5002093}"/>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0790FAD0-D969-274E-8AC0-FC5A894FB3FE}"/>
              </a:ext>
            </a:extLst>
          </p:cNvPr>
          <p:cNvSpPr>
            <a:spLocks noGrp="1"/>
          </p:cNvSpPr>
          <p:nvPr>
            <p:ph idx="1"/>
          </p:nvPr>
        </p:nvSpPr>
        <p:spPr>
          <a:xfrm>
            <a:off x="4313768" y="457201"/>
            <a:ext cx="7497233"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705FBC2C-9388-6049-AEF3-C1606676A7E6}"/>
              </a:ext>
            </a:extLst>
          </p:cNvPr>
          <p:cNvSpPr>
            <a:spLocks noGrp="1"/>
          </p:cNvSpPr>
          <p:nvPr>
            <p:ph type="body" sz="half" idx="2"/>
          </p:nvPr>
        </p:nvSpPr>
        <p:spPr>
          <a:xfrm>
            <a:off x="381001" y="2274849"/>
            <a:ext cx="3932767" cy="359413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0AEA470E-5CA9-A545-B98E-1EFAA05E8BF1}"/>
              </a:ext>
            </a:extLst>
          </p:cNvPr>
          <p:cNvSpPr>
            <a:spLocks noGrp="1"/>
          </p:cNvSpPr>
          <p:nvPr>
            <p:ph type="dt" sz="half" idx="10"/>
          </p:nvPr>
        </p:nvSpPr>
        <p:spPr/>
        <p:txBody>
          <a:bodyPr/>
          <a:lstStyle/>
          <a:p>
            <a:fld id="{53F17B60-3B62-4763-BA90-55D2E1EBB96C}" type="datetime1">
              <a:rPr lang="en-US" smtClean="0"/>
              <a:t>8/12/2024</a:t>
            </a:fld>
            <a:endParaRPr lang="en-US"/>
          </a:p>
        </p:txBody>
      </p:sp>
      <p:sp>
        <p:nvSpPr>
          <p:cNvPr id="6" name="Footer Placeholder 5">
            <a:extLst>
              <a:ext uri="{FF2B5EF4-FFF2-40B4-BE49-F238E27FC236}">
                <a16:creationId xmlns:a16="http://schemas.microsoft.com/office/drawing/2014/main" id="{E99ABCA5-3B76-9E47-892E-A475FC83C7BF}"/>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8F5A757-8D62-3444-9BDB-1CB584B73545}"/>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40034916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8E57A-36CB-814D-B1A5-9012A244B555}"/>
              </a:ext>
            </a:extLst>
          </p:cNvPr>
          <p:cNvSpPr>
            <a:spLocks noGrp="1"/>
          </p:cNvSpPr>
          <p:nvPr>
            <p:ph type="title"/>
          </p:nvPr>
        </p:nvSpPr>
        <p:spPr>
          <a:xfrm>
            <a:off x="381001" y="457200"/>
            <a:ext cx="3932767" cy="1600200"/>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5D3259A3-587A-6D4A-AEF8-E4225996F750}"/>
              </a:ext>
            </a:extLst>
          </p:cNvPr>
          <p:cNvSpPr>
            <a:spLocks noGrp="1"/>
          </p:cNvSpPr>
          <p:nvPr>
            <p:ph type="pic" idx="1"/>
          </p:nvPr>
        </p:nvSpPr>
        <p:spPr>
          <a:xfrm>
            <a:off x="4313768" y="457201"/>
            <a:ext cx="7497233" cy="498393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34AC1918-55BE-A644-8FDC-9E18F9A994B4}"/>
              </a:ext>
            </a:extLst>
          </p:cNvPr>
          <p:cNvSpPr>
            <a:spLocks noGrp="1"/>
          </p:cNvSpPr>
          <p:nvPr>
            <p:ph type="body" sz="half" idx="2"/>
          </p:nvPr>
        </p:nvSpPr>
        <p:spPr>
          <a:xfrm>
            <a:off x="381001" y="2274850"/>
            <a:ext cx="3932767" cy="316628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a:extLst>
              <a:ext uri="{FF2B5EF4-FFF2-40B4-BE49-F238E27FC236}">
                <a16:creationId xmlns:a16="http://schemas.microsoft.com/office/drawing/2014/main" id="{9B9DD8F2-DDA7-354F-9FEA-A07E773A64F1}"/>
              </a:ext>
            </a:extLst>
          </p:cNvPr>
          <p:cNvSpPr>
            <a:spLocks noGrp="1"/>
          </p:cNvSpPr>
          <p:nvPr>
            <p:ph type="dt" sz="half" idx="10"/>
          </p:nvPr>
        </p:nvSpPr>
        <p:spPr/>
        <p:txBody>
          <a:bodyPr/>
          <a:lstStyle/>
          <a:p>
            <a:fld id="{BA5C0E3F-A0D2-4075-B4CB-C065B4C400A6}" type="datetime1">
              <a:rPr lang="en-US" smtClean="0"/>
              <a:t>8/12/2024</a:t>
            </a:fld>
            <a:endParaRPr lang="en-US"/>
          </a:p>
        </p:txBody>
      </p:sp>
      <p:sp>
        <p:nvSpPr>
          <p:cNvPr id="6" name="Footer Placeholder 5">
            <a:extLst>
              <a:ext uri="{FF2B5EF4-FFF2-40B4-BE49-F238E27FC236}">
                <a16:creationId xmlns:a16="http://schemas.microsoft.com/office/drawing/2014/main" id="{57F10CDF-1139-2249-8F5E-3E7043CC18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3F2438-4A98-5A4C-9057-FC3F0CBCD520}"/>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1077450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886C1-1209-CD40-86E4-C72B7974BE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157BF9-8D1A-FD41-A037-BF729754D1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231DA-AB5C-C240-9332-9CC3D46A81BD}"/>
              </a:ext>
            </a:extLst>
          </p:cNvPr>
          <p:cNvSpPr>
            <a:spLocks noGrp="1"/>
          </p:cNvSpPr>
          <p:nvPr>
            <p:ph type="dt" sz="half" idx="10"/>
          </p:nvPr>
        </p:nvSpPr>
        <p:spPr/>
        <p:txBody>
          <a:bodyPr/>
          <a:lstStyle/>
          <a:p>
            <a:fld id="{2DBD4E65-B65B-4B8B-89D7-3A0591C8AAF5}" type="datetime1">
              <a:rPr lang="en-US" smtClean="0"/>
              <a:t>8/12/2024</a:t>
            </a:fld>
            <a:endParaRPr lang="en-US"/>
          </a:p>
        </p:txBody>
      </p:sp>
      <p:sp>
        <p:nvSpPr>
          <p:cNvPr id="5" name="Footer Placeholder 4">
            <a:extLst>
              <a:ext uri="{FF2B5EF4-FFF2-40B4-BE49-F238E27FC236}">
                <a16:creationId xmlns:a16="http://schemas.microsoft.com/office/drawing/2014/main" id="{3067AB74-A3C5-CF45-A5A3-124A94D150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F83F40-6572-9341-AE1A-0342450A98AB}"/>
              </a:ext>
            </a:extLst>
          </p:cNvPr>
          <p:cNvSpPr>
            <a:spLocks noGrp="1"/>
          </p:cNvSpPr>
          <p:nvPr>
            <p:ph type="sldNum" sz="quarter" idx="12"/>
          </p:nvPr>
        </p:nvSpPr>
        <p:spPr/>
        <p:txBody>
          <a:bodyPr/>
          <a:lstStyle/>
          <a:p>
            <a:fld id="{AE678206-0642-9F48-9727-6B519CB285FA}" type="slidenum">
              <a:rPr lang="en-US" smtClean="0"/>
              <a:t>‹#›</a:t>
            </a:fld>
            <a:endParaRPr lang="en-US"/>
          </a:p>
        </p:txBody>
      </p:sp>
    </p:spTree>
    <p:extLst>
      <p:ext uri="{BB962C8B-B14F-4D97-AF65-F5344CB8AC3E}">
        <p14:creationId xmlns:p14="http://schemas.microsoft.com/office/powerpoint/2010/main" val="391563879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2.png"/><Relationship Id="rId5" Type="http://schemas.openxmlformats.org/officeDocument/2006/relationships/slideLayout" Target="../slideLayouts/slideLayout6.xml"/><Relationship Id="rId10" Type="http://schemas.openxmlformats.org/officeDocument/2006/relationships/theme" Target="../theme/theme2.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Lst>
  <p:hf hdr="0" ftr="0" dt="0"/>
  <p:txStyles>
    <p:titleStyle>
      <a:lvl1pPr algn="l" defTabSz="342900" rtl="0" eaLnBrk="1" latinLnBrk="0" hangingPunct="1">
        <a:spcBef>
          <a:spcPct val="0"/>
        </a:spcBef>
        <a:buNone/>
        <a:defRPr sz="3600" b="1" kern="1200">
          <a:solidFill>
            <a:srgbClr val="857437"/>
          </a:solidFill>
          <a:latin typeface="+mj-lt"/>
          <a:ea typeface="+mj-ea"/>
          <a:cs typeface="+mj-cs"/>
        </a:defRPr>
      </a:lvl1pPr>
    </p:titleStyle>
    <p:body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6794E2-0939-7444-A82A-8BD5C7FA1DDC}"/>
              </a:ext>
            </a:extLst>
          </p:cNvPr>
          <p:cNvSpPr>
            <a:spLocks noGrp="1"/>
          </p:cNvSpPr>
          <p:nvPr>
            <p:ph type="title"/>
          </p:nvPr>
        </p:nvSpPr>
        <p:spPr>
          <a:xfrm>
            <a:off x="381000" y="200722"/>
            <a:ext cx="11430000" cy="101476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616A5F8-57A3-204B-9489-10B6EA097328}"/>
              </a:ext>
            </a:extLst>
          </p:cNvPr>
          <p:cNvSpPr>
            <a:spLocks noGrp="1"/>
          </p:cNvSpPr>
          <p:nvPr>
            <p:ph type="body" idx="1"/>
          </p:nvPr>
        </p:nvSpPr>
        <p:spPr>
          <a:xfrm>
            <a:off x="381000" y="1215485"/>
            <a:ext cx="11430000" cy="466144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2B2C088-FD5F-6E47-B5E9-B42B8CA51A39}"/>
              </a:ext>
            </a:extLst>
          </p:cNvPr>
          <p:cNvSpPr>
            <a:spLocks noGrp="1"/>
          </p:cNvSpPr>
          <p:nvPr>
            <p:ph type="dt" sz="half" idx="2"/>
          </p:nvPr>
        </p:nvSpPr>
        <p:spPr>
          <a:xfrm>
            <a:off x="763953" y="6474715"/>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D9C5E1-F463-4B0F-9D27-DF61C9B370F5}" type="datetime1">
              <a:rPr lang="en-US" smtClean="0"/>
              <a:t>8/12/2024</a:t>
            </a:fld>
            <a:endParaRPr lang="en-US"/>
          </a:p>
        </p:txBody>
      </p:sp>
      <p:sp>
        <p:nvSpPr>
          <p:cNvPr id="5" name="Footer Placeholder 4">
            <a:extLst>
              <a:ext uri="{FF2B5EF4-FFF2-40B4-BE49-F238E27FC236}">
                <a16:creationId xmlns:a16="http://schemas.microsoft.com/office/drawing/2014/main" id="{BE9B8B9A-12D6-EA40-AB29-6918054B5DA5}"/>
              </a:ext>
            </a:extLst>
          </p:cNvPr>
          <p:cNvSpPr>
            <a:spLocks noGrp="1"/>
          </p:cNvSpPr>
          <p:nvPr>
            <p:ph type="ftr" sz="quarter" idx="3"/>
          </p:nvPr>
        </p:nvSpPr>
        <p:spPr>
          <a:xfrm>
            <a:off x="3507153" y="6474714"/>
            <a:ext cx="594164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A9F842A-A21A-C542-88CC-30F0DD78DA6E}"/>
              </a:ext>
            </a:extLst>
          </p:cNvPr>
          <p:cNvSpPr>
            <a:spLocks noGrp="1"/>
          </p:cNvSpPr>
          <p:nvPr>
            <p:ph type="sldNum" sz="quarter" idx="4"/>
          </p:nvPr>
        </p:nvSpPr>
        <p:spPr>
          <a:xfrm>
            <a:off x="9448800" y="6474715"/>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678206-0642-9F48-9727-6B519CB285FA}" type="slidenum">
              <a:rPr lang="en-US" smtClean="0"/>
              <a:t>‹#›</a:t>
            </a:fld>
            <a:endParaRPr lang="en-US" dirty="0"/>
          </a:p>
        </p:txBody>
      </p:sp>
    </p:spTree>
    <p:extLst>
      <p:ext uri="{BB962C8B-B14F-4D97-AF65-F5344CB8AC3E}">
        <p14:creationId xmlns:p14="http://schemas.microsoft.com/office/powerpoint/2010/main" val="2871032842"/>
      </p:ext>
    </p:extLst>
  </p:cSld>
  <p:clrMap bg1="lt1" tx1="dk1" bg2="lt2" tx2="dk2" accent1="accent1" accent2="accent2" accent3="accent3" accent4="accent4" accent5="accent5" accent6="accent6" hlink="hlink" folHlink="folHlink"/>
  <p:sldLayoutIdLst>
    <p:sldLayoutId id="2147483685"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hyperlink" Target="https://www.irhythmtech.com/providers/zio-service/zio-monitors" TargetMode="External"/><Relationship Id="rId3" Type="http://schemas.openxmlformats.org/officeDocument/2006/relationships/image" Target="../media/image3.jpg"/><Relationship Id="rId7" Type="http://schemas.openxmlformats.org/officeDocument/2006/relationships/hyperlink" Target="https://www.apple.com/watch/"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ouraring.com/" TargetMode="Externa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rhythmtech.com/providers/zio-service/zio-monitors" TargetMode="External"/><Relationship Id="rId5" Type="http://schemas.openxmlformats.org/officeDocument/2006/relationships/hyperlink" Target="https://www.apple.com/watch/" TargetMode="External"/><Relationship Id="rId4" Type="http://schemas.openxmlformats.org/officeDocument/2006/relationships/hyperlink" Target="https://ouraring.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Subtitle 2">
            <a:extLst>
              <a:ext uri="{FF2B5EF4-FFF2-40B4-BE49-F238E27FC236}">
                <a16:creationId xmlns:a16="http://schemas.microsoft.com/office/drawing/2014/main" id="{7800A633-57CA-F1A8-8ACD-AD47AAB8423C}"/>
              </a:ext>
            </a:extLst>
          </p:cNvPr>
          <p:cNvSpPr txBox="1">
            <a:spLocks/>
          </p:cNvSpPr>
          <p:nvPr/>
        </p:nvSpPr>
        <p:spPr>
          <a:xfrm>
            <a:off x="1973179" y="3864354"/>
            <a:ext cx="6745519" cy="2440642"/>
          </a:xfrm>
          <a:prstGeom prst="rect">
            <a:avLst/>
          </a:prstGeom>
        </p:spPr>
        <p:txBody>
          <a:bodyPr>
            <a:noAutofit/>
          </a:bodyPr>
          <a:lstStyle>
            <a:lvl1pPr marL="0" indent="0" algn="l" defTabSz="342900" rtl="0" eaLnBrk="1" latinLnBrk="0" hangingPunct="1">
              <a:lnSpc>
                <a:spcPts val="3600"/>
              </a:lnSpc>
              <a:spcBef>
                <a:spcPct val="20000"/>
              </a:spcBef>
              <a:buFont typeface="Arial"/>
              <a:buNone/>
              <a:defRPr sz="1800" b="0" kern="1200" cap="none" spc="0" baseline="0">
                <a:solidFill>
                  <a:srgbClr val="857437"/>
                </a:solidFill>
                <a:latin typeface="Roboto" panose="02000000000000000000" pitchFamily="2" charset="0"/>
                <a:ea typeface="Roboto" panose="02000000000000000000" pitchFamily="2" charset="0"/>
                <a:cs typeface="Roboto" panose="02000000000000000000" pitchFamily="2" charset="0"/>
              </a:defRPr>
            </a:lvl1pPr>
            <a:lvl2pPr marL="342900" indent="0" algn="ctr" defTabSz="342900" rtl="0" eaLnBrk="1" latinLnBrk="0" hangingPunct="1">
              <a:spcBef>
                <a:spcPct val="20000"/>
              </a:spcBef>
              <a:buFont typeface="Arial"/>
              <a:buNone/>
              <a:defRPr sz="2100" kern="1200">
                <a:solidFill>
                  <a:schemeClr val="tx1">
                    <a:tint val="75000"/>
                  </a:schemeClr>
                </a:solidFill>
                <a:latin typeface="+mn-lt"/>
                <a:ea typeface="+mn-ea"/>
                <a:cs typeface="+mn-cs"/>
              </a:defRPr>
            </a:lvl2pPr>
            <a:lvl3pPr marL="685800" indent="0" algn="ctr" defTabSz="342900" rtl="0" eaLnBrk="1" latinLnBrk="0" hangingPunct="1">
              <a:spcBef>
                <a:spcPct val="20000"/>
              </a:spcBef>
              <a:buFont typeface="Arial"/>
              <a:buNone/>
              <a:defRPr sz="1800" kern="1200">
                <a:solidFill>
                  <a:schemeClr val="tx1">
                    <a:tint val="75000"/>
                  </a:schemeClr>
                </a:solidFill>
                <a:latin typeface="+mn-lt"/>
                <a:ea typeface="+mn-ea"/>
                <a:cs typeface="+mn-cs"/>
              </a:defRPr>
            </a:lvl3pPr>
            <a:lvl4pPr marL="10287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4pPr>
            <a:lvl5pPr marL="13716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5pPr>
            <a:lvl6pPr marL="17145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6pPr>
            <a:lvl7pPr marL="20574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7pPr>
            <a:lvl8pPr marL="24003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8pPr>
            <a:lvl9pPr marL="2743200" indent="0" algn="ctr" defTabSz="342900" rtl="0" eaLnBrk="1" latinLnBrk="0" hangingPunct="1">
              <a:spcBef>
                <a:spcPct val="20000"/>
              </a:spcBef>
              <a:buFont typeface="Arial"/>
              <a:buNone/>
              <a:defRPr sz="1500" kern="1200">
                <a:solidFill>
                  <a:schemeClr val="tx1">
                    <a:tint val="75000"/>
                  </a:schemeClr>
                </a:solidFill>
                <a:latin typeface="+mn-lt"/>
                <a:ea typeface="+mn-ea"/>
                <a:cs typeface="+mn-cs"/>
              </a:defRPr>
            </a:lvl9pPr>
          </a:lstStyle>
          <a:p>
            <a:pPr>
              <a:lnSpc>
                <a:spcPct val="100000"/>
              </a:lnSpc>
            </a:pPr>
            <a:r>
              <a:rPr lang="en-US" sz="1600" dirty="0">
                <a:solidFill>
                  <a:schemeClr val="bg1"/>
                </a:solidFill>
                <a:latin typeface="Arial" panose="020B0604020202020204" pitchFamily="34" charset="0"/>
              </a:rPr>
              <a:t>Maxwell A. Xu</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Alexander Moreno</a:t>
            </a:r>
            <a:r>
              <a:rPr lang="en-US" sz="1600" baseline="30000" dirty="0">
                <a:solidFill>
                  <a:schemeClr val="bg1"/>
                </a:solidFill>
                <a:latin typeface="Arial" panose="020B0604020202020204" pitchFamily="34" charset="0"/>
              </a:rPr>
              <a:t>2</a:t>
            </a:r>
            <a:r>
              <a:rPr lang="en-US" sz="1600" dirty="0">
                <a:solidFill>
                  <a:schemeClr val="bg1"/>
                </a:solidFill>
                <a:latin typeface="Arial" panose="020B0604020202020204" pitchFamily="34" charset="0"/>
              </a:rPr>
              <a:t>, </a:t>
            </a:r>
            <a:r>
              <a:rPr lang="en-US" sz="1600" dirty="0" err="1">
                <a:solidFill>
                  <a:schemeClr val="bg1"/>
                </a:solidFill>
                <a:latin typeface="Arial" panose="020B0604020202020204" pitchFamily="34" charset="0"/>
              </a:rPr>
              <a:t>Supriya</a:t>
            </a:r>
            <a:r>
              <a:rPr lang="en-US" sz="1600" dirty="0">
                <a:solidFill>
                  <a:schemeClr val="bg1"/>
                </a:solidFill>
                <a:latin typeface="Arial" panose="020B0604020202020204" pitchFamily="34" charset="0"/>
              </a:rPr>
              <a:t> Nagesh</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V. </a:t>
            </a:r>
            <a:r>
              <a:rPr lang="en-US" sz="1600" dirty="0" err="1">
                <a:solidFill>
                  <a:schemeClr val="bg1"/>
                </a:solidFill>
                <a:latin typeface="Arial" panose="020B0604020202020204" pitchFamily="34" charset="0"/>
              </a:rPr>
              <a:t>Burak</a:t>
            </a:r>
            <a:r>
              <a:rPr lang="en-US" sz="1600" dirty="0">
                <a:solidFill>
                  <a:schemeClr val="bg1"/>
                </a:solidFill>
                <a:latin typeface="Arial" panose="020B0604020202020204" pitchFamily="34" charset="0"/>
              </a:rPr>
              <a:t> Aydemir</a:t>
            </a: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 David W. Wetter</a:t>
            </a:r>
            <a:r>
              <a:rPr lang="en-US" sz="1600" baseline="30000" dirty="0">
                <a:solidFill>
                  <a:schemeClr val="bg1"/>
                </a:solidFill>
                <a:latin typeface="Arial" panose="020B0604020202020204" pitchFamily="34" charset="0"/>
              </a:rPr>
              <a:t>3</a:t>
            </a:r>
            <a:r>
              <a:rPr lang="en-US" sz="1600" dirty="0">
                <a:solidFill>
                  <a:schemeClr val="bg1"/>
                </a:solidFill>
                <a:latin typeface="Arial" panose="020B0604020202020204" pitchFamily="34" charset="0"/>
              </a:rPr>
              <a:t>, Santosh Kumar</a:t>
            </a:r>
            <a:r>
              <a:rPr lang="en-US" sz="1600" baseline="30000" dirty="0">
                <a:solidFill>
                  <a:schemeClr val="bg1"/>
                </a:solidFill>
                <a:latin typeface="Arial" panose="020B0604020202020204" pitchFamily="34" charset="0"/>
              </a:rPr>
              <a:t>4</a:t>
            </a:r>
            <a:r>
              <a:rPr lang="en-US" sz="1600" dirty="0">
                <a:solidFill>
                  <a:schemeClr val="bg1"/>
                </a:solidFill>
                <a:latin typeface="Arial" panose="020B0604020202020204" pitchFamily="34" charset="0"/>
              </a:rPr>
              <a:t>, James M. Rehg</a:t>
            </a:r>
            <a:r>
              <a:rPr lang="en-US" sz="1600" baseline="30000" dirty="0">
                <a:solidFill>
                  <a:schemeClr val="bg1"/>
                </a:solidFill>
                <a:latin typeface="Arial" panose="020B0604020202020204" pitchFamily="34" charset="0"/>
              </a:rPr>
              <a:t>1</a:t>
            </a:r>
            <a:endParaRPr lang="en-US" sz="1600" dirty="0">
              <a:solidFill>
                <a:schemeClr val="bg1"/>
              </a:solidFill>
              <a:latin typeface="Arial" panose="020B0604020202020204" pitchFamily="34" charset="0"/>
            </a:endParaRPr>
          </a:p>
          <a:p>
            <a:pPr>
              <a:lnSpc>
                <a:spcPct val="100000"/>
              </a:lnSpc>
            </a:pPr>
            <a:endParaRPr lang="en-US" sz="500" dirty="0">
              <a:solidFill>
                <a:schemeClr val="bg1"/>
              </a:solidFill>
              <a:latin typeface="Arial" panose="020B0604020202020204" pitchFamily="34" charset="0"/>
            </a:endParaRPr>
          </a:p>
          <a:p>
            <a:pPr>
              <a:lnSpc>
                <a:spcPct val="100000"/>
              </a:lnSpc>
            </a:pPr>
            <a:r>
              <a:rPr lang="en-US" sz="1600" baseline="30000" dirty="0">
                <a:solidFill>
                  <a:schemeClr val="bg1"/>
                </a:solidFill>
                <a:latin typeface="Arial" panose="020B0604020202020204" pitchFamily="34" charset="0"/>
              </a:rPr>
              <a:t>1</a:t>
            </a:r>
            <a:r>
              <a:rPr lang="en-US" sz="1600" dirty="0">
                <a:solidFill>
                  <a:schemeClr val="bg1"/>
                </a:solidFill>
                <a:latin typeface="Arial" panose="020B0604020202020204" pitchFamily="34" charset="0"/>
              </a:rPr>
              <a:t>Georgia Institute of Technology, </a:t>
            </a:r>
            <a:r>
              <a:rPr lang="en-US" sz="1600" baseline="30000" dirty="0">
                <a:solidFill>
                  <a:schemeClr val="bg1"/>
                </a:solidFill>
                <a:latin typeface="Arial" panose="020B0604020202020204" pitchFamily="34" charset="0"/>
              </a:rPr>
              <a:t>2</a:t>
            </a:r>
            <a:r>
              <a:rPr lang="en-US" sz="1600" dirty="0">
                <a:solidFill>
                  <a:schemeClr val="bg1"/>
                </a:solidFill>
                <a:latin typeface="Arial" panose="020B0604020202020204" pitchFamily="34" charset="0"/>
              </a:rPr>
              <a:t>Luminous Computing, </a:t>
            </a:r>
            <a:r>
              <a:rPr lang="en-US" sz="1600" baseline="30000" dirty="0">
                <a:solidFill>
                  <a:schemeClr val="bg1"/>
                </a:solidFill>
                <a:latin typeface="Arial" panose="020B0604020202020204" pitchFamily="34" charset="0"/>
              </a:rPr>
              <a:t>3</a:t>
            </a:r>
            <a:r>
              <a:rPr lang="en-US" sz="1600" dirty="0">
                <a:solidFill>
                  <a:schemeClr val="bg1"/>
                </a:solidFill>
                <a:latin typeface="Arial" panose="020B0604020202020204" pitchFamily="34" charset="0"/>
              </a:rPr>
              <a:t>University of Utah, </a:t>
            </a:r>
            <a:r>
              <a:rPr lang="en-US" sz="1600" baseline="30000" dirty="0">
                <a:solidFill>
                  <a:schemeClr val="bg1"/>
                </a:solidFill>
                <a:latin typeface="Arial" panose="020B0604020202020204" pitchFamily="34" charset="0"/>
              </a:rPr>
              <a:t>4</a:t>
            </a:r>
            <a:r>
              <a:rPr lang="en-US" sz="1600" dirty="0">
                <a:solidFill>
                  <a:schemeClr val="bg1"/>
                </a:solidFill>
                <a:latin typeface="Arial" panose="020B0604020202020204" pitchFamily="34" charset="0"/>
              </a:rPr>
              <a:t>University of Memphis</a:t>
            </a:r>
          </a:p>
          <a:p>
            <a:pPr>
              <a:lnSpc>
                <a:spcPct val="100000"/>
              </a:lnSpc>
            </a:pPr>
            <a:endParaRPr lang="en-US" sz="1600" dirty="0">
              <a:latin typeface="Arial" panose="020B0604020202020204" pitchFamily="34" charset="0"/>
            </a:endParaRPr>
          </a:p>
          <a:p>
            <a:pPr>
              <a:lnSpc>
                <a:spcPct val="100000"/>
              </a:lnSpc>
            </a:pPr>
            <a:endParaRPr lang="en-US" sz="500" dirty="0"/>
          </a:p>
          <a:p>
            <a:pPr>
              <a:lnSpc>
                <a:spcPct val="100000"/>
              </a:lnSpc>
            </a:pPr>
            <a:r>
              <a:rPr lang="en-US" sz="1600" dirty="0">
                <a:solidFill>
                  <a:srgbClr val="003057"/>
                </a:solidFill>
              </a:rPr>
              <a:t>Presented at ICLR 2024</a:t>
            </a:r>
          </a:p>
          <a:p>
            <a:pPr>
              <a:lnSpc>
                <a:spcPct val="100000"/>
              </a:lnSpc>
            </a:pPr>
            <a:endParaRPr lang="en-US" sz="1600" dirty="0">
              <a:solidFill>
                <a:srgbClr val="003057"/>
              </a:solidFill>
            </a:endParaRPr>
          </a:p>
        </p:txBody>
      </p:sp>
      <p:sp>
        <p:nvSpPr>
          <p:cNvPr id="2" name="Title 1">
            <a:extLst>
              <a:ext uri="{FF2B5EF4-FFF2-40B4-BE49-F238E27FC236}">
                <a16:creationId xmlns:a16="http://schemas.microsoft.com/office/drawing/2014/main" id="{9C0E95FB-AFDA-C24E-BDC1-87184FFF62A0}"/>
              </a:ext>
            </a:extLst>
          </p:cNvPr>
          <p:cNvSpPr>
            <a:spLocks noGrp="1"/>
          </p:cNvSpPr>
          <p:nvPr>
            <p:ph type="ctrTitle"/>
          </p:nvPr>
        </p:nvSpPr>
        <p:spPr>
          <a:xfrm>
            <a:off x="1973179" y="332433"/>
            <a:ext cx="8807113" cy="2866311"/>
          </a:xfrm>
          <a:prstGeom prst="rect">
            <a:avLst/>
          </a:prstGeom>
        </p:spPr>
        <p:txBody>
          <a:bodyPr wrap="square">
            <a:normAutofit/>
          </a:bodyPr>
          <a:lstStyle/>
          <a:p>
            <a:r>
              <a:rPr lang="en" sz="3600" dirty="0">
                <a:latin typeface="Times New Roman" panose="02020603050405020304" pitchFamily="18" charset="0"/>
                <a:cs typeface="Times New Roman" panose="02020603050405020304" pitchFamily="18" charset="0"/>
              </a:rPr>
              <a:t>REBAR: Retrieval-based Reconstruction for Time-series Contrastive Learning</a:t>
            </a:r>
            <a:endParaRPr lang="en-US" sz="3600" dirty="0">
              <a:solidFill>
                <a:srgbClr val="003057"/>
              </a:solidFill>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B7E66134-3B68-CA46-9583-81F439EB81A2}"/>
              </a:ext>
            </a:extLst>
          </p:cNvPr>
          <p:cNvSpPr>
            <a:spLocks noGrp="1"/>
          </p:cNvSpPr>
          <p:nvPr>
            <p:ph type="subTitle" idx="1"/>
          </p:nvPr>
        </p:nvSpPr>
        <p:spPr>
          <a:xfrm>
            <a:off x="1973180" y="3694118"/>
            <a:ext cx="5536574" cy="1441181"/>
          </a:xfrm>
        </p:spPr>
        <p:txBody>
          <a:bodyPr/>
          <a:lstStyle/>
          <a:p>
            <a:pPr>
              <a:lnSpc>
                <a:spcPct val="100000"/>
              </a:lnSpc>
            </a:pPr>
            <a:r>
              <a:rPr lang="en-US" sz="1600" b="0" i="0" dirty="0">
                <a:effectLst/>
                <a:latin typeface="Arial" panose="020B0604020202020204" pitchFamily="34" charset="0"/>
              </a:rPr>
              <a:t>Maxwell A. Xu</a:t>
            </a:r>
            <a:r>
              <a:rPr lang="en-US" sz="1600" b="0" i="0" baseline="30000" dirty="0">
                <a:effectLst/>
                <a:latin typeface="Arial" panose="020B0604020202020204" pitchFamily="34" charset="0"/>
              </a:rPr>
              <a:t>1</a:t>
            </a:r>
            <a:r>
              <a:rPr lang="en-US" sz="1600" b="0" i="0" dirty="0">
                <a:effectLst/>
                <a:latin typeface="Arial" panose="020B0604020202020204" pitchFamily="34" charset="0"/>
              </a:rPr>
              <a:t>, Alexander Moreno</a:t>
            </a:r>
            <a:r>
              <a:rPr lang="en-US" sz="1600" b="0" i="0" baseline="30000" dirty="0">
                <a:effectLst/>
                <a:latin typeface="Arial" panose="020B0604020202020204" pitchFamily="34" charset="0"/>
              </a:rPr>
              <a:t>1</a:t>
            </a:r>
            <a:r>
              <a:rPr lang="en-US" sz="1600" b="0" i="0" dirty="0">
                <a:effectLst/>
                <a:latin typeface="Arial" panose="020B0604020202020204" pitchFamily="34" charset="0"/>
              </a:rPr>
              <a:t>, Hui Wei</a:t>
            </a:r>
            <a:r>
              <a:rPr lang="en-US" sz="1600" baseline="30000" dirty="0">
                <a:latin typeface="Arial" panose="020B0604020202020204" pitchFamily="34" charset="0"/>
              </a:rPr>
              <a:t>3</a:t>
            </a:r>
            <a:r>
              <a:rPr lang="en-US" sz="1600" b="0" i="0" dirty="0">
                <a:effectLst/>
                <a:latin typeface="Arial" panose="020B0604020202020204" pitchFamily="34" charset="0"/>
              </a:rPr>
              <a:t>,       Benjamin M. Marlin</a:t>
            </a:r>
            <a:r>
              <a:rPr lang="en-US" sz="1600" b="0" i="0" baseline="30000" dirty="0">
                <a:effectLst/>
                <a:latin typeface="Arial" panose="020B0604020202020204" pitchFamily="34" charset="0"/>
              </a:rPr>
              <a:t>3</a:t>
            </a:r>
            <a:r>
              <a:rPr lang="en-US" sz="1600" b="0" i="0" dirty="0">
                <a:effectLst/>
                <a:latin typeface="Arial" panose="020B0604020202020204" pitchFamily="34" charset="0"/>
              </a:rPr>
              <a:t>, James M. Rehg</a:t>
            </a:r>
            <a:r>
              <a:rPr lang="en-US" sz="1600" baseline="30000" dirty="0">
                <a:latin typeface="Arial" panose="020B0604020202020204" pitchFamily="34" charset="0"/>
              </a:rPr>
              <a:t>2</a:t>
            </a:r>
            <a:endParaRPr lang="en-US" sz="1600" b="0" i="0" dirty="0">
              <a:effectLst/>
              <a:latin typeface="Arial" panose="020B0604020202020204" pitchFamily="34" charset="0"/>
            </a:endParaRPr>
          </a:p>
          <a:p>
            <a:pPr>
              <a:lnSpc>
                <a:spcPct val="100000"/>
              </a:lnSpc>
            </a:pPr>
            <a:endParaRPr lang="en-US" sz="500" dirty="0">
              <a:solidFill>
                <a:srgbClr val="857437"/>
              </a:solidFill>
              <a:latin typeface="Arial" panose="020B0604020202020204" pitchFamily="34" charset="0"/>
              <a:ea typeface="Roboto" panose="02000000000000000000" pitchFamily="2" charset="0"/>
              <a:cs typeface="Roboto" panose="02000000000000000000" pitchFamily="2" charset="0"/>
            </a:endParaRPr>
          </a:p>
          <a:p>
            <a:pPr>
              <a:lnSpc>
                <a:spcPct val="100000"/>
              </a:lnSpc>
            </a:pPr>
            <a:r>
              <a:rPr lang="en-US" sz="1600" b="0" i="0" baseline="30000" dirty="0">
                <a:effectLst/>
                <a:latin typeface="Arial" panose="020B0604020202020204" pitchFamily="34" charset="0"/>
              </a:rPr>
              <a:t>1</a:t>
            </a:r>
            <a:r>
              <a:rPr lang="en-US" sz="1600" b="0" i="0" dirty="0">
                <a:effectLst/>
                <a:latin typeface="Arial" panose="020B0604020202020204" pitchFamily="34" charset="0"/>
              </a:rPr>
              <a:t>Georgia Institute of Technology, </a:t>
            </a:r>
            <a:r>
              <a:rPr lang="en-US" sz="1600" baseline="30000" dirty="0">
                <a:latin typeface="Arial" panose="020B0604020202020204" pitchFamily="34" charset="0"/>
              </a:rPr>
              <a:t>2</a:t>
            </a:r>
            <a:r>
              <a:rPr lang="en-US" sz="1600" b="0" i="0" dirty="0">
                <a:effectLst/>
                <a:latin typeface="Arial" panose="020B0604020202020204" pitchFamily="34" charset="0"/>
              </a:rPr>
              <a:t>University of Illinois </a:t>
            </a:r>
            <a:r>
              <a:rPr lang="en-US" sz="1600" dirty="0"/>
              <a:t>Urbana-Champaign</a:t>
            </a:r>
            <a:r>
              <a:rPr lang="en-US" sz="1600" b="0" i="0" dirty="0">
                <a:effectLst/>
                <a:latin typeface="Arial" panose="020B0604020202020204" pitchFamily="34" charset="0"/>
              </a:rPr>
              <a:t> </a:t>
            </a:r>
            <a:r>
              <a:rPr lang="en-US" sz="1600" b="0" i="0" baseline="30000" dirty="0">
                <a:effectLst/>
                <a:latin typeface="Arial" panose="020B0604020202020204" pitchFamily="34" charset="0"/>
              </a:rPr>
              <a:t>3</a:t>
            </a:r>
            <a:r>
              <a:rPr lang="en-US" sz="1600" b="0" i="0" dirty="0">
                <a:effectLst/>
                <a:latin typeface="Arial" panose="020B0604020202020204" pitchFamily="34" charset="0"/>
              </a:rPr>
              <a:t>University of Massachusetts Amherst</a:t>
            </a:r>
          </a:p>
          <a:p>
            <a:pPr>
              <a:lnSpc>
                <a:spcPct val="100000"/>
              </a:lnSpc>
            </a:pPr>
            <a:endParaRPr lang="en-US" sz="1600" dirty="0">
              <a:solidFill>
                <a:srgbClr val="857437"/>
              </a:solidFill>
              <a:latin typeface="Arial" panose="020B0604020202020204" pitchFamily="34" charset="0"/>
              <a:ea typeface="Roboto" panose="02000000000000000000" pitchFamily="2" charset="0"/>
              <a:cs typeface="Roboto" panose="02000000000000000000" pitchFamily="2" charset="0"/>
            </a:endParaRPr>
          </a:p>
          <a:p>
            <a:pPr>
              <a:lnSpc>
                <a:spcPct val="100000"/>
              </a:lnSpc>
            </a:pPr>
            <a:endParaRPr lang="en-US" sz="500" dirty="0">
              <a:solidFill>
                <a:srgbClr val="857437"/>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7897759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4D4E-96C4-606A-B1E7-02D21A83ED55}"/>
              </a:ext>
            </a:extLst>
          </p:cNvPr>
          <p:cNvSpPr>
            <a:spLocks noGrp="1"/>
          </p:cNvSpPr>
          <p:nvPr>
            <p:ph type="title"/>
          </p:nvPr>
        </p:nvSpPr>
        <p:spPr/>
        <p:txBody>
          <a:bodyPr/>
          <a:lstStyle/>
          <a:p>
            <a:r>
              <a:rPr lang="en-US" dirty="0"/>
              <a:t>REBAR Contrastive Learning Approach</a:t>
            </a:r>
          </a:p>
        </p:txBody>
      </p:sp>
      <p:sp>
        <p:nvSpPr>
          <p:cNvPr id="5" name="Slide Number Placeholder 4">
            <a:extLst>
              <a:ext uri="{FF2B5EF4-FFF2-40B4-BE49-F238E27FC236}">
                <a16:creationId xmlns:a16="http://schemas.microsoft.com/office/drawing/2014/main" id="{667FA7DB-9A99-DA1B-DEF7-0D453C1ECC8A}"/>
              </a:ext>
            </a:extLst>
          </p:cNvPr>
          <p:cNvSpPr>
            <a:spLocks noGrp="1"/>
          </p:cNvSpPr>
          <p:nvPr>
            <p:ph type="sldNum" sz="quarter" idx="12"/>
          </p:nvPr>
        </p:nvSpPr>
        <p:spPr/>
        <p:txBody>
          <a:bodyPr/>
          <a:lstStyle/>
          <a:p>
            <a:fld id="{AE678206-0642-9F48-9727-6B519CB285FA}" type="slidenum">
              <a:rPr lang="en-US" smtClean="0"/>
              <a:t>10</a:t>
            </a:fld>
            <a:endParaRPr lang="en-US"/>
          </a:p>
        </p:txBody>
      </p:sp>
      <p:pic>
        <p:nvPicPr>
          <p:cNvPr id="4" name="Picture 3">
            <a:extLst>
              <a:ext uri="{FF2B5EF4-FFF2-40B4-BE49-F238E27FC236}">
                <a16:creationId xmlns:a16="http://schemas.microsoft.com/office/drawing/2014/main" id="{1E8175FF-920D-3FCE-9EC3-D12AED9B9797}"/>
              </a:ext>
            </a:extLst>
          </p:cNvPr>
          <p:cNvPicPr>
            <a:picLocks noChangeAspect="1"/>
          </p:cNvPicPr>
          <p:nvPr/>
        </p:nvPicPr>
        <p:blipFill>
          <a:blip r:embed="rId3"/>
          <a:stretch>
            <a:fillRect/>
          </a:stretch>
        </p:blipFill>
        <p:spPr>
          <a:xfrm>
            <a:off x="264268" y="1170782"/>
            <a:ext cx="11663464" cy="4828153"/>
          </a:xfrm>
          <a:prstGeom prst="rect">
            <a:avLst/>
          </a:prstGeom>
        </p:spPr>
      </p:pic>
    </p:spTree>
    <p:extLst>
      <p:ext uri="{BB962C8B-B14F-4D97-AF65-F5344CB8AC3E}">
        <p14:creationId xmlns:p14="http://schemas.microsoft.com/office/powerpoint/2010/main" val="154154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4D4E-96C4-606A-B1E7-02D21A83ED55}"/>
              </a:ext>
            </a:extLst>
          </p:cNvPr>
          <p:cNvSpPr>
            <a:spLocks noGrp="1"/>
          </p:cNvSpPr>
          <p:nvPr>
            <p:ph type="title"/>
          </p:nvPr>
        </p:nvSpPr>
        <p:spPr/>
        <p:txBody>
          <a:bodyPr/>
          <a:lstStyle/>
          <a:p>
            <a:r>
              <a:rPr lang="en-US" dirty="0"/>
              <a:t>REBAR in Pre-Contrastive Learning Stage</a:t>
            </a:r>
          </a:p>
        </p:txBody>
      </p:sp>
      <p:sp>
        <p:nvSpPr>
          <p:cNvPr id="5" name="Slide Number Placeholder 4">
            <a:extLst>
              <a:ext uri="{FF2B5EF4-FFF2-40B4-BE49-F238E27FC236}">
                <a16:creationId xmlns:a16="http://schemas.microsoft.com/office/drawing/2014/main" id="{667FA7DB-9A99-DA1B-DEF7-0D453C1ECC8A}"/>
              </a:ext>
            </a:extLst>
          </p:cNvPr>
          <p:cNvSpPr>
            <a:spLocks noGrp="1"/>
          </p:cNvSpPr>
          <p:nvPr>
            <p:ph type="sldNum" sz="quarter" idx="12"/>
          </p:nvPr>
        </p:nvSpPr>
        <p:spPr/>
        <p:txBody>
          <a:bodyPr/>
          <a:lstStyle/>
          <a:p>
            <a:fld id="{AE678206-0642-9F48-9727-6B519CB285FA}" type="slidenum">
              <a:rPr lang="en-US" smtClean="0"/>
              <a:t>11</a:t>
            </a:fld>
            <a:endParaRPr lang="en-US"/>
          </a:p>
        </p:txBody>
      </p:sp>
      <p:pic>
        <p:nvPicPr>
          <p:cNvPr id="4" name="Picture 3">
            <a:extLst>
              <a:ext uri="{FF2B5EF4-FFF2-40B4-BE49-F238E27FC236}">
                <a16:creationId xmlns:a16="http://schemas.microsoft.com/office/drawing/2014/main" id="{1E8175FF-920D-3FCE-9EC3-D12AED9B9797}"/>
              </a:ext>
            </a:extLst>
          </p:cNvPr>
          <p:cNvPicPr>
            <a:picLocks noChangeAspect="1"/>
          </p:cNvPicPr>
          <p:nvPr/>
        </p:nvPicPr>
        <p:blipFill>
          <a:blip r:embed="rId3"/>
          <a:stretch>
            <a:fillRect/>
          </a:stretch>
        </p:blipFill>
        <p:spPr>
          <a:xfrm>
            <a:off x="264268" y="1170782"/>
            <a:ext cx="11663464" cy="4828153"/>
          </a:xfrm>
          <a:prstGeom prst="rect">
            <a:avLst/>
          </a:prstGeom>
        </p:spPr>
      </p:pic>
      <p:sp>
        <p:nvSpPr>
          <p:cNvPr id="3" name="Rectangle: Rounded Corners 2">
            <a:extLst>
              <a:ext uri="{FF2B5EF4-FFF2-40B4-BE49-F238E27FC236}">
                <a16:creationId xmlns:a16="http://schemas.microsoft.com/office/drawing/2014/main" id="{775A42C8-3741-1A5B-7C98-5605BCA06EF9}"/>
              </a:ext>
            </a:extLst>
          </p:cNvPr>
          <p:cNvSpPr/>
          <p:nvPr/>
        </p:nvSpPr>
        <p:spPr>
          <a:xfrm>
            <a:off x="184826" y="1123545"/>
            <a:ext cx="2782110" cy="497083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2580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92AA310-D12A-7988-F0A1-59C724471D59}"/>
              </a:ext>
            </a:extLst>
          </p:cNvPr>
          <p:cNvPicPr>
            <a:picLocks noChangeAspect="1"/>
          </p:cNvPicPr>
          <p:nvPr/>
        </p:nvPicPr>
        <p:blipFill>
          <a:blip r:embed="rId3"/>
          <a:stretch>
            <a:fillRect/>
          </a:stretch>
        </p:blipFill>
        <p:spPr>
          <a:xfrm>
            <a:off x="696967" y="2706354"/>
            <a:ext cx="10798063" cy="3173476"/>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12</a:t>
            </a:fld>
            <a:endParaRPr lang="en-US"/>
          </a:p>
        </p:txBody>
      </p:sp>
    </p:spTree>
    <p:extLst>
      <p:ext uri="{BB962C8B-B14F-4D97-AF65-F5344CB8AC3E}">
        <p14:creationId xmlns:p14="http://schemas.microsoft.com/office/powerpoint/2010/main" val="1766682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5057F5-1710-1115-D9C7-6780FE00957E}"/>
              </a:ext>
            </a:extLst>
          </p:cNvPr>
          <p:cNvPicPr>
            <a:picLocks noChangeAspect="1"/>
          </p:cNvPicPr>
          <p:nvPr/>
        </p:nvPicPr>
        <p:blipFill>
          <a:blip r:embed="rId3"/>
          <a:stretch>
            <a:fillRect/>
          </a:stretch>
        </p:blipFill>
        <p:spPr>
          <a:xfrm>
            <a:off x="695991" y="2709075"/>
            <a:ext cx="10798063" cy="3173476"/>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13</a:t>
            </a:fld>
            <a:endParaRPr lang="en-US"/>
          </a:p>
        </p:txBody>
      </p:sp>
      <p:sp>
        <p:nvSpPr>
          <p:cNvPr id="4" name="Content Placeholder 2">
            <a:extLst>
              <a:ext uri="{FF2B5EF4-FFF2-40B4-BE49-F238E27FC236}">
                <a16:creationId xmlns:a16="http://schemas.microsoft.com/office/drawing/2014/main" id="{E004D236-67DC-A858-ADA5-E30EA515BE89}"/>
              </a:ext>
            </a:extLst>
          </p:cNvPr>
          <p:cNvSpPr txBox="1">
            <a:spLocks/>
          </p:cNvSpPr>
          <p:nvPr/>
        </p:nvSpPr>
        <p:spPr>
          <a:xfrm>
            <a:off x="8952614" y="2895571"/>
            <a:ext cx="2934586" cy="2831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0" i="0" u="none" strike="noStrike" cap="none" dirty="0">
                <a:solidFill>
                  <a:srgbClr val="262626"/>
                </a:solidFill>
                <a:sym typeface="Arial"/>
              </a:rPr>
              <a:t>1) Retrieval Step</a:t>
            </a:r>
          </a:p>
          <a:p>
            <a:pPr marL="0" indent="0">
              <a:buNone/>
            </a:pPr>
            <a:r>
              <a:rPr lang="en" sz="2000" b="0" i="0" strike="noStrike" cap="none" dirty="0">
                <a:solidFill>
                  <a:srgbClr val="262626"/>
                </a:solidFill>
                <a:sym typeface="Arial"/>
              </a:rPr>
              <a:t>The retrieval function identifies time points in the key useful for reconstructing based on the motif similarity.</a:t>
            </a:r>
            <a:endParaRPr lang="en-US" sz="2000" dirty="0">
              <a:solidFill>
                <a:srgbClr val="262626"/>
              </a:solidFill>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1771369E-B020-C16E-0D90-14B1F3C655C5}"/>
                  </a:ext>
                </a:extLst>
              </p:cNvPr>
              <p:cNvSpPr txBox="1">
                <a:spLocks/>
              </p:cNvSpPr>
              <p:nvPr/>
            </p:nvSpPr>
            <p:spPr>
              <a:xfrm>
                <a:off x="574864" y="5852240"/>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6" name="Content Placeholder 2">
                <a:extLst>
                  <a:ext uri="{FF2B5EF4-FFF2-40B4-BE49-F238E27FC236}">
                    <a16:creationId xmlns:a16="http://schemas.microsoft.com/office/drawing/2014/main" id="{1771369E-B020-C16E-0D90-14B1F3C655C5}"/>
                  </a:ext>
                </a:extLst>
              </p:cNvPr>
              <p:cNvSpPr txBox="1">
                <a:spLocks noRot="1" noChangeAspect="1" noMove="1" noResize="1" noEditPoints="1" noAdjustHandles="1" noChangeArrowheads="1" noChangeShapeType="1" noTextEdit="1"/>
              </p:cNvSpPr>
              <p:nvPr/>
            </p:nvSpPr>
            <p:spPr>
              <a:xfrm>
                <a:off x="574864" y="5852240"/>
                <a:ext cx="11040319" cy="475094"/>
              </a:xfrm>
              <a:prstGeom prst="rect">
                <a:avLst/>
              </a:prstGeom>
              <a:blipFill>
                <a:blip r:embed="rId4"/>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153241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12452E-76E1-13FE-6713-2D1B97E39D30}"/>
              </a:ext>
            </a:extLst>
          </p:cNvPr>
          <p:cNvPicPr>
            <a:picLocks noChangeAspect="1"/>
          </p:cNvPicPr>
          <p:nvPr/>
        </p:nvPicPr>
        <p:blipFill>
          <a:blip r:embed="rId3"/>
          <a:stretch>
            <a:fillRect/>
          </a:stretch>
        </p:blipFill>
        <p:spPr>
          <a:xfrm>
            <a:off x="695991" y="2709075"/>
            <a:ext cx="10798063" cy="3173476"/>
          </a:xfrm>
          <a:prstGeom prst="rect">
            <a:avLst/>
          </a:prstGeom>
        </p:spPr>
      </p:pic>
      <p:pic>
        <p:nvPicPr>
          <p:cNvPr id="4" name="Picture 3">
            <a:extLst>
              <a:ext uri="{FF2B5EF4-FFF2-40B4-BE49-F238E27FC236}">
                <a16:creationId xmlns:a16="http://schemas.microsoft.com/office/drawing/2014/main" id="{BA436E8F-5E60-24CD-2D0B-8C8A5F5E52C4}"/>
              </a:ext>
            </a:extLst>
          </p:cNvPr>
          <p:cNvPicPr>
            <a:picLocks noChangeAspect="1"/>
          </p:cNvPicPr>
          <p:nvPr/>
        </p:nvPicPr>
        <p:blipFill>
          <a:blip r:embed="rId4"/>
          <a:stretch>
            <a:fillRect/>
          </a:stretch>
        </p:blipFill>
        <p:spPr>
          <a:xfrm>
            <a:off x="695991" y="2709075"/>
            <a:ext cx="10798063" cy="3173476"/>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14</a:t>
            </a:fld>
            <a:endParaRPr lang="en-US"/>
          </a:p>
        </p:txBody>
      </p:sp>
      <p:sp>
        <p:nvSpPr>
          <p:cNvPr id="35" name="Content Placeholder 2">
            <a:extLst>
              <a:ext uri="{FF2B5EF4-FFF2-40B4-BE49-F238E27FC236}">
                <a16:creationId xmlns:a16="http://schemas.microsoft.com/office/drawing/2014/main" id="{1E52C532-B45A-EB35-D75D-48EFEF93C5C0}"/>
              </a:ext>
            </a:extLst>
          </p:cNvPr>
          <p:cNvSpPr txBox="1">
            <a:spLocks/>
          </p:cNvSpPr>
          <p:nvPr/>
        </p:nvSpPr>
        <p:spPr>
          <a:xfrm>
            <a:off x="8952614" y="2895571"/>
            <a:ext cx="2934586" cy="2831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0" i="0" u="none" strike="noStrike" cap="none" dirty="0">
                <a:solidFill>
                  <a:srgbClr val="262626"/>
                </a:solidFill>
                <a:sym typeface="Arial"/>
              </a:rPr>
              <a:t>1) Retrieval Step</a:t>
            </a:r>
          </a:p>
          <a:p>
            <a:pPr marL="0" indent="0">
              <a:buNone/>
            </a:pPr>
            <a:r>
              <a:rPr lang="en" sz="2000" b="0" i="0" strike="noStrike" cap="none" dirty="0">
                <a:solidFill>
                  <a:srgbClr val="262626"/>
                </a:solidFill>
                <a:sym typeface="Arial"/>
              </a:rPr>
              <a:t>The retrieval function identifies time points in the key useful for reconstructing based on the motif similarity.</a:t>
            </a:r>
            <a:endParaRPr lang="en-US" sz="2000" dirty="0">
              <a:solidFill>
                <a:srgbClr val="262626"/>
              </a:solidFill>
            </a:endParaRPr>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C955435E-EC65-2244-5D86-1EE1A69FBC2D}"/>
                  </a:ext>
                </a:extLst>
              </p:cNvPr>
              <p:cNvSpPr txBox="1">
                <a:spLocks/>
              </p:cNvSpPr>
              <p:nvPr/>
            </p:nvSpPr>
            <p:spPr>
              <a:xfrm>
                <a:off x="574864" y="5852240"/>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36" name="Content Placeholder 2">
                <a:extLst>
                  <a:ext uri="{FF2B5EF4-FFF2-40B4-BE49-F238E27FC236}">
                    <a16:creationId xmlns:a16="http://schemas.microsoft.com/office/drawing/2014/main" id="{C955435E-EC65-2244-5D86-1EE1A69FBC2D}"/>
                  </a:ext>
                </a:extLst>
              </p:cNvPr>
              <p:cNvSpPr txBox="1">
                <a:spLocks noRot="1" noChangeAspect="1" noMove="1" noResize="1" noEditPoints="1" noAdjustHandles="1" noChangeArrowheads="1" noChangeShapeType="1" noTextEdit="1"/>
              </p:cNvSpPr>
              <p:nvPr/>
            </p:nvSpPr>
            <p:spPr>
              <a:xfrm>
                <a:off x="574864" y="5852240"/>
                <a:ext cx="11040319" cy="475094"/>
              </a:xfrm>
              <a:prstGeom prst="rect">
                <a:avLst/>
              </a:prstGeom>
              <a:blipFill>
                <a:blip r:embed="rId5"/>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1939205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5CD15E-6613-E063-EAC6-E259AA97E94E}"/>
              </a:ext>
            </a:extLst>
          </p:cNvPr>
          <p:cNvPicPr>
            <a:picLocks noChangeAspect="1"/>
          </p:cNvPicPr>
          <p:nvPr/>
        </p:nvPicPr>
        <p:blipFill>
          <a:blip r:embed="rId3"/>
          <a:stretch>
            <a:fillRect/>
          </a:stretch>
        </p:blipFill>
        <p:spPr>
          <a:xfrm>
            <a:off x="695991" y="2709075"/>
            <a:ext cx="10798063" cy="3173476"/>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15</a:t>
            </a:fld>
            <a:endParaRPr lang="en-US"/>
          </a:p>
        </p:txBody>
      </p:sp>
      <p:sp>
        <p:nvSpPr>
          <p:cNvPr id="35" name="Content Placeholder 2">
            <a:extLst>
              <a:ext uri="{FF2B5EF4-FFF2-40B4-BE49-F238E27FC236}">
                <a16:creationId xmlns:a16="http://schemas.microsoft.com/office/drawing/2014/main" id="{1E52C532-B45A-EB35-D75D-48EFEF93C5C0}"/>
              </a:ext>
            </a:extLst>
          </p:cNvPr>
          <p:cNvSpPr txBox="1">
            <a:spLocks/>
          </p:cNvSpPr>
          <p:nvPr/>
        </p:nvSpPr>
        <p:spPr>
          <a:xfrm>
            <a:off x="8952614" y="2895571"/>
            <a:ext cx="2934586" cy="2831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0" i="0" u="none" strike="noStrike" cap="none" dirty="0">
                <a:solidFill>
                  <a:srgbClr val="262626"/>
                </a:solidFill>
                <a:sym typeface="Arial"/>
              </a:rPr>
              <a:t>1) Retrieval Step</a:t>
            </a:r>
          </a:p>
          <a:p>
            <a:pPr marL="0" indent="0">
              <a:buNone/>
            </a:pPr>
            <a:r>
              <a:rPr lang="en" sz="2000" b="0" i="0" strike="noStrike" cap="none" dirty="0">
                <a:solidFill>
                  <a:srgbClr val="262626"/>
                </a:solidFill>
                <a:sym typeface="Arial"/>
              </a:rPr>
              <a:t>The retrieval function identifies time points in the key useful for reconstructing based on the motif similarity.</a:t>
            </a:r>
            <a:endParaRPr lang="en-US" sz="2000" dirty="0">
              <a:solidFill>
                <a:srgbClr val="262626"/>
              </a:solidFill>
            </a:endParaRPr>
          </a:p>
        </p:txBody>
      </p:sp>
      <mc:AlternateContent xmlns:mc="http://schemas.openxmlformats.org/markup-compatibility/2006" xmlns:a14="http://schemas.microsoft.com/office/drawing/2010/main">
        <mc:Choice Requires="a14">
          <p:sp>
            <p:nvSpPr>
              <p:cNvPr id="36" name="Content Placeholder 2">
                <a:extLst>
                  <a:ext uri="{FF2B5EF4-FFF2-40B4-BE49-F238E27FC236}">
                    <a16:creationId xmlns:a16="http://schemas.microsoft.com/office/drawing/2014/main" id="{385D2886-C1AC-B4E9-CF44-E6596019B475}"/>
                  </a:ext>
                </a:extLst>
              </p:cNvPr>
              <p:cNvSpPr txBox="1">
                <a:spLocks/>
              </p:cNvSpPr>
              <p:nvPr/>
            </p:nvSpPr>
            <p:spPr>
              <a:xfrm>
                <a:off x="574864" y="5852240"/>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36" name="Content Placeholder 2">
                <a:extLst>
                  <a:ext uri="{FF2B5EF4-FFF2-40B4-BE49-F238E27FC236}">
                    <a16:creationId xmlns:a16="http://schemas.microsoft.com/office/drawing/2014/main" id="{385D2886-C1AC-B4E9-CF44-E6596019B475}"/>
                  </a:ext>
                </a:extLst>
              </p:cNvPr>
              <p:cNvSpPr txBox="1">
                <a:spLocks noRot="1" noChangeAspect="1" noMove="1" noResize="1" noEditPoints="1" noAdjustHandles="1" noChangeArrowheads="1" noChangeShapeType="1" noTextEdit="1"/>
              </p:cNvSpPr>
              <p:nvPr/>
            </p:nvSpPr>
            <p:spPr>
              <a:xfrm>
                <a:off x="574864" y="5852240"/>
                <a:ext cx="11040319" cy="475094"/>
              </a:xfrm>
              <a:prstGeom prst="rect">
                <a:avLst/>
              </a:prstGeom>
              <a:blipFill>
                <a:blip r:embed="rId4"/>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2177778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37F3CFA-A90A-3CF2-CFC8-476E37BA6882}"/>
              </a:ext>
            </a:extLst>
          </p:cNvPr>
          <p:cNvPicPr>
            <a:picLocks noChangeAspect="1"/>
          </p:cNvPicPr>
          <p:nvPr/>
        </p:nvPicPr>
        <p:blipFill>
          <a:blip r:embed="rId3"/>
          <a:stretch>
            <a:fillRect/>
          </a:stretch>
        </p:blipFill>
        <p:spPr>
          <a:xfrm>
            <a:off x="695991" y="2724749"/>
            <a:ext cx="10798063" cy="3173476"/>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16</a:t>
            </a:fld>
            <a:endParaRPr lang="en-US"/>
          </a:p>
        </p:txBody>
      </p:sp>
      <p:sp>
        <p:nvSpPr>
          <p:cNvPr id="35" name="Content Placeholder 2">
            <a:extLst>
              <a:ext uri="{FF2B5EF4-FFF2-40B4-BE49-F238E27FC236}">
                <a16:creationId xmlns:a16="http://schemas.microsoft.com/office/drawing/2014/main" id="{1E52C532-B45A-EB35-D75D-48EFEF93C5C0}"/>
              </a:ext>
            </a:extLst>
          </p:cNvPr>
          <p:cNvSpPr txBox="1">
            <a:spLocks/>
          </p:cNvSpPr>
          <p:nvPr/>
        </p:nvSpPr>
        <p:spPr>
          <a:xfrm>
            <a:off x="8952614" y="2895571"/>
            <a:ext cx="2934586" cy="3173476"/>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0" i="0" u="none" strike="noStrike" cap="none" dirty="0">
                <a:solidFill>
                  <a:srgbClr val="262626"/>
                </a:solidFill>
                <a:sym typeface="Arial"/>
              </a:rPr>
              <a:t>1) Retrieval Step</a:t>
            </a:r>
          </a:p>
          <a:p>
            <a:pPr marL="0" indent="0">
              <a:buNone/>
            </a:pPr>
            <a:r>
              <a:rPr lang="en" sz="2000" b="0" i="0" strike="noStrike" cap="none" dirty="0">
                <a:solidFill>
                  <a:srgbClr val="262626"/>
                </a:solidFill>
                <a:sym typeface="Arial"/>
              </a:rPr>
              <a:t>The retrieval function identifies time points in the key useful for reconstructing based on the motif similarity.</a:t>
            </a:r>
            <a:endParaRPr lang="en" sz="300" dirty="0">
              <a:solidFill>
                <a:srgbClr val="262626"/>
              </a:solidFill>
              <a:sym typeface="Arial"/>
            </a:endParaRPr>
          </a:p>
          <a:p>
            <a:pPr marL="0" indent="0">
              <a:buNone/>
            </a:pPr>
            <a:r>
              <a:rPr lang="en" sz="2000" dirty="0">
                <a:solidFill>
                  <a:srgbClr val="262626"/>
                </a:solidFill>
                <a:sym typeface="Arial"/>
              </a:rPr>
              <a:t>This gives us an attention distribution over the key sequence</a:t>
            </a:r>
            <a:endParaRPr lang="en-US" sz="2000" dirty="0">
              <a:solidFill>
                <a:srgbClr val="262626"/>
              </a:solidFill>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5E63B24-13A5-708C-DCFC-452BF9B96383}"/>
                  </a:ext>
                </a:extLst>
              </p:cNvPr>
              <p:cNvSpPr txBox="1">
                <a:spLocks/>
              </p:cNvSpPr>
              <p:nvPr/>
            </p:nvSpPr>
            <p:spPr>
              <a:xfrm>
                <a:off x="574864" y="5852240"/>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7" name="Content Placeholder 2">
                <a:extLst>
                  <a:ext uri="{FF2B5EF4-FFF2-40B4-BE49-F238E27FC236}">
                    <a16:creationId xmlns:a16="http://schemas.microsoft.com/office/drawing/2014/main" id="{25E63B24-13A5-708C-DCFC-452BF9B96383}"/>
                  </a:ext>
                </a:extLst>
              </p:cNvPr>
              <p:cNvSpPr txBox="1">
                <a:spLocks noRot="1" noChangeAspect="1" noMove="1" noResize="1" noEditPoints="1" noAdjustHandles="1" noChangeArrowheads="1" noChangeShapeType="1" noTextEdit="1"/>
              </p:cNvSpPr>
              <p:nvPr/>
            </p:nvSpPr>
            <p:spPr>
              <a:xfrm>
                <a:off x="574864" y="5852240"/>
                <a:ext cx="11040319" cy="475094"/>
              </a:xfrm>
              <a:prstGeom prst="rect">
                <a:avLst/>
              </a:prstGeom>
              <a:blipFill>
                <a:blip r:embed="rId4"/>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286944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1BC45D-F81A-BEAA-7CE8-6841B1305628}"/>
              </a:ext>
            </a:extLst>
          </p:cNvPr>
          <p:cNvPicPr>
            <a:picLocks noChangeAspect="1"/>
          </p:cNvPicPr>
          <p:nvPr/>
        </p:nvPicPr>
        <p:blipFill>
          <a:blip r:embed="rId3"/>
          <a:stretch>
            <a:fillRect/>
          </a:stretch>
        </p:blipFill>
        <p:spPr>
          <a:xfrm>
            <a:off x="700989" y="2728149"/>
            <a:ext cx="10778454" cy="3167713"/>
          </a:xfrm>
          <a:prstGeom prst="rect">
            <a:avLst/>
          </a:prstGeom>
        </p:spPr>
      </p:pic>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1215483"/>
            <a:ext cx="11040319" cy="5259232"/>
          </a:xfrm>
        </p:spPr>
        <p:txBody>
          <a:bodyPr/>
          <a:lstStyle/>
          <a:p>
            <a:pPr marL="0" indent="0">
              <a:buNone/>
            </a:pPr>
            <a:r>
              <a:rPr lang="en-US" dirty="0"/>
              <a:t>Goal: The retrieval-based reconstruction error should be class-discriminative, such that pairs with better reconstruction are more likely to be semantically related.</a:t>
            </a:r>
          </a:p>
          <a:p>
            <a:pPr marL="0" indent="0">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17</a:t>
            </a:fld>
            <a:endParaRPr lang="en-US"/>
          </a:p>
        </p:txBody>
      </p:sp>
      <p:sp>
        <p:nvSpPr>
          <p:cNvPr id="35" name="Content Placeholder 2">
            <a:extLst>
              <a:ext uri="{FF2B5EF4-FFF2-40B4-BE49-F238E27FC236}">
                <a16:creationId xmlns:a16="http://schemas.microsoft.com/office/drawing/2014/main" id="{1E52C532-B45A-EB35-D75D-48EFEF93C5C0}"/>
              </a:ext>
            </a:extLst>
          </p:cNvPr>
          <p:cNvSpPr txBox="1">
            <a:spLocks/>
          </p:cNvSpPr>
          <p:nvPr/>
        </p:nvSpPr>
        <p:spPr>
          <a:xfrm>
            <a:off x="8952614" y="2895571"/>
            <a:ext cx="2934586" cy="166934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 sz="2000" b="0" i="0" u="none" strike="noStrike" cap="none" dirty="0">
                <a:solidFill>
                  <a:srgbClr val="262626"/>
                </a:solidFill>
                <a:sym typeface="Arial"/>
              </a:rPr>
              <a:t>2) Reconstruction Step</a:t>
            </a:r>
          </a:p>
          <a:p>
            <a:pPr marL="0" indent="0">
              <a:buNone/>
            </a:pPr>
            <a:r>
              <a:rPr lang="en" sz="2000" b="0" i="0" u="none" strike="noStrike" cap="none" dirty="0">
                <a:solidFill>
                  <a:srgbClr val="262626"/>
                </a:solidFill>
                <a:sym typeface="Arial"/>
              </a:rPr>
              <a:t>A weighted average of the retrieved regions is used to reconstruct the missing point.</a:t>
            </a: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A52BA96-FF32-6052-E449-15FD8D872514}"/>
                  </a:ext>
                </a:extLst>
              </p:cNvPr>
              <p:cNvSpPr txBox="1">
                <a:spLocks/>
              </p:cNvSpPr>
              <p:nvPr/>
            </p:nvSpPr>
            <p:spPr>
              <a:xfrm>
                <a:off x="574864" y="5852240"/>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7" name="Content Placeholder 2">
                <a:extLst>
                  <a:ext uri="{FF2B5EF4-FFF2-40B4-BE49-F238E27FC236}">
                    <a16:creationId xmlns:a16="http://schemas.microsoft.com/office/drawing/2014/main" id="{AA52BA96-FF32-6052-E449-15FD8D872514}"/>
                  </a:ext>
                </a:extLst>
              </p:cNvPr>
              <p:cNvSpPr txBox="1">
                <a:spLocks noRot="1" noChangeAspect="1" noMove="1" noResize="1" noEditPoints="1" noAdjustHandles="1" noChangeArrowheads="1" noChangeShapeType="1" noTextEdit="1"/>
              </p:cNvSpPr>
              <p:nvPr/>
            </p:nvSpPr>
            <p:spPr>
              <a:xfrm>
                <a:off x="574864" y="5852240"/>
                <a:ext cx="11040319" cy="475094"/>
              </a:xfrm>
              <a:prstGeom prst="rect">
                <a:avLst/>
              </a:prstGeom>
              <a:blipFill>
                <a:blip r:embed="rId4"/>
                <a:stretch>
                  <a:fillRect t="-10256"/>
                </a:stretch>
              </a:blipFill>
            </p:spPr>
            <p:txBody>
              <a:bodyPr/>
              <a:lstStyle/>
              <a:p>
                <a:r>
                  <a:rPr lang="en-US">
                    <a:noFill/>
                  </a:rPr>
                  <a:t> </a:t>
                </a:r>
              </a:p>
            </p:txBody>
          </p:sp>
        </mc:Fallback>
      </mc:AlternateContent>
    </p:spTree>
    <p:extLst>
      <p:ext uri="{BB962C8B-B14F-4D97-AF65-F5344CB8AC3E}">
        <p14:creationId xmlns:p14="http://schemas.microsoft.com/office/powerpoint/2010/main" val="21427756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Design of REBAR Cross-Attention Model</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130956" y="1262400"/>
            <a:ext cx="11926367" cy="2133191"/>
          </a:xfrm>
        </p:spPr>
        <p:txBody>
          <a:bodyPr>
            <a:normAutofit/>
          </a:bodyPr>
          <a:lstStyle/>
          <a:p>
            <a:pPr marL="0" indent="0">
              <a:buNone/>
            </a:pPr>
            <a:r>
              <a:rPr lang="en-US" dirty="0"/>
              <a:t>The query is never directly used for reconstruction. Instead, reconstruction is </a:t>
            </a:r>
            <a:r>
              <a:rPr lang="en-US" b="1" dirty="0"/>
              <a:t>directly dependent on the motif similarity </a:t>
            </a:r>
            <a:r>
              <a:rPr lang="en-US" dirty="0"/>
              <a:t>between the query and key.</a:t>
            </a:r>
          </a:p>
          <a:p>
            <a:pPr marL="0" indent="0">
              <a:buNone/>
            </a:pPr>
            <a:endParaRPr lang="en-US" sz="1600" dirty="0"/>
          </a:p>
          <a:p>
            <a:pPr marL="0" indent="0">
              <a:buNone/>
            </a:pPr>
            <a:r>
              <a:rPr lang="en-US" dirty="0"/>
              <a:t>REBAR error directly captures semantic information, such that </a:t>
            </a:r>
            <a:r>
              <a:rPr lang="en-US" b="1" dirty="0"/>
              <a:t>when the REBAR error is lower, the pair is more likely to share the same class</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18</a:t>
            </a:fld>
            <a:endParaRPr lang="en-US"/>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A52BA96-FF32-6052-E449-15FD8D872514}"/>
                  </a:ext>
                </a:extLst>
              </p:cNvPr>
              <p:cNvSpPr txBox="1">
                <a:spLocks/>
              </p:cNvSpPr>
              <p:nvPr/>
            </p:nvSpPr>
            <p:spPr>
              <a:xfrm>
                <a:off x="574864" y="6071112"/>
                <a:ext cx="11040319" cy="4750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t>REBAR Cross-Attention reconstruction of a single masked-out point, </a:t>
                </a:r>
                <a14:m>
                  <m:oMath xmlns:m="http://schemas.openxmlformats.org/officeDocument/2006/math">
                    <m:sSub>
                      <m:sSubPr>
                        <m:ctrlPr>
                          <a:rPr lang="en-US" sz="1800" i="1" smtClean="0">
                            <a:latin typeface="Cambria Math" panose="02040503050406030204" pitchFamily="18" charset="0"/>
                          </a:rPr>
                        </m:ctrlPr>
                      </m:sSubPr>
                      <m:e>
                        <m:acc>
                          <m:accPr>
                            <m:chr m:val="̅"/>
                            <m:ctrlPr>
                              <a:rPr lang="en-US" sz="1800" b="1" i="1" smtClean="0">
                                <a:latin typeface="Cambria Math" panose="02040503050406030204" pitchFamily="18" charset="0"/>
                              </a:rPr>
                            </m:ctrlPr>
                          </m:accPr>
                          <m:e>
                            <m:r>
                              <a:rPr lang="en-US" sz="1800" b="1" i="0" smtClean="0">
                                <a:latin typeface="Cambria Math" panose="02040503050406030204" pitchFamily="18" charset="0"/>
                              </a:rPr>
                              <m:t>𝐱</m:t>
                            </m:r>
                          </m:e>
                        </m:acc>
                      </m:e>
                      <m:sub>
                        <m:r>
                          <a:rPr lang="en-US" sz="1800" b="0" i="1" smtClean="0">
                            <a:latin typeface="Cambria Math" panose="02040503050406030204" pitchFamily="18" charset="0"/>
                          </a:rPr>
                          <m:t>𝑞</m:t>
                        </m:r>
                      </m:sub>
                    </m:sSub>
                  </m:oMath>
                </a14:m>
                <a:r>
                  <a:rPr lang="en-US" sz="1800" dirty="0"/>
                  <a:t> </a:t>
                </a:r>
              </a:p>
            </p:txBody>
          </p:sp>
        </mc:Choice>
        <mc:Fallback xmlns="">
          <p:sp>
            <p:nvSpPr>
              <p:cNvPr id="7" name="Content Placeholder 2">
                <a:extLst>
                  <a:ext uri="{FF2B5EF4-FFF2-40B4-BE49-F238E27FC236}">
                    <a16:creationId xmlns:a16="http://schemas.microsoft.com/office/drawing/2014/main" id="{AA52BA96-FF32-6052-E449-15FD8D872514}"/>
                  </a:ext>
                </a:extLst>
              </p:cNvPr>
              <p:cNvSpPr txBox="1">
                <a:spLocks noRot="1" noChangeAspect="1" noMove="1" noResize="1" noEditPoints="1" noAdjustHandles="1" noChangeArrowheads="1" noChangeShapeType="1" noTextEdit="1"/>
              </p:cNvSpPr>
              <p:nvPr/>
            </p:nvSpPr>
            <p:spPr>
              <a:xfrm>
                <a:off x="574864" y="6071112"/>
                <a:ext cx="11040319" cy="475094"/>
              </a:xfrm>
              <a:prstGeom prst="rect">
                <a:avLst/>
              </a:prstGeom>
              <a:blipFill>
                <a:blip r:embed="rId3"/>
                <a:stretch>
                  <a:fillRect t="-11538"/>
                </a:stretch>
              </a:blipFill>
            </p:spPr>
            <p:txBody>
              <a:bodyPr/>
              <a:lstStyle/>
              <a:p>
                <a:r>
                  <a:rPr lang="en-US">
                    <a:noFill/>
                  </a:rPr>
                  <a:t> </a:t>
                </a:r>
              </a:p>
            </p:txBody>
          </p:sp>
        </mc:Fallback>
      </mc:AlternateContent>
      <p:pic>
        <p:nvPicPr>
          <p:cNvPr id="60" name="Picture 59">
            <a:extLst>
              <a:ext uri="{FF2B5EF4-FFF2-40B4-BE49-F238E27FC236}">
                <a16:creationId xmlns:a16="http://schemas.microsoft.com/office/drawing/2014/main" id="{331AF5B7-1EAE-CBE6-4675-A7B03AB7C1FF}"/>
              </a:ext>
            </a:extLst>
          </p:cNvPr>
          <p:cNvPicPr>
            <a:picLocks noChangeAspect="1"/>
          </p:cNvPicPr>
          <p:nvPr/>
        </p:nvPicPr>
        <p:blipFill>
          <a:blip r:embed="rId4"/>
          <a:stretch>
            <a:fillRect/>
          </a:stretch>
        </p:blipFill>
        <p:spPr>
          <a:xfrm>
            <a:off x="1908711" y="3654516"/>
            <a:ext cx="8374577" cy="2461231"/>
          </a:xfrm>
          <a:prstGeom prst="rect">
            <a:avLst/>
          </a:prstGeom>
        </p:spPr>
      </p:pic>
    </p:spTree>
    <p:extLst>
      <p:ext uri="{BB962C8B-B14F-4D97-AF65-F5344CB8AC3E}">
        <p14:creationId xmlns:p14="http://schemas.microsoft.com/office/powerpoint/2010/main" val="202392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14D4E-96C4-606A-B1E7-02D21A83ED55}"/>
              </a:ext>
            </a:extLst>
          </p:cNvPr>
          <p:cNvSpPr>
            <a:spLocks noGrp="1"/>
          </p:cNvSpPr>
          <p:nvPr>
            <p:ph type="title"/>
          </p:nvPr>
        </p:nvSpPr>
        <p:spPr/>
        <p:txBody>
          <a:bodyPr/>
          <a:lstStyle/>
          <a:p>
            <a:r>
              <a:rPr lang="en-US" dirty="0"/>
              <a:t>REBAR in Contrastive Learning Stage</a:t>
            </a:r>
          </a:p>
        </p:txBody>
      </p:sp>
      <p:sp>
        <p:nvSpPr>
          <p:cNvPr id="5" name="Slide Number Placeholder 4">
            <a:extLst>
              <a:ext uri="{FF2B5EF4-FFF2-40B4-BE49-F238E27FC236}">
                <a16:creationId xmlns:a16="http://schemas.microsoft.com/office/drawing/2014/main" id="{667FA7DB-9A99-DA1B-DEF7-0D453C1ECC8A}"/>
              </a:ext>
            </a:extLst>
          </p:cNvPr>
          <p:cNvSpPr>
            <a:spLocks noGrp="1"/>
          </p:cNvSpPr>
          <p:nvPr>
            <p:ph type="sldNum" sz="quarter" idx="12"/>
          </p:nvPr>
        </p:nvSpPr>
        <p:spPr/>
        <p:txBody>
          <a:bodyPr/>
          <a:lstStyle/>
          <a:p>
            <a:fld id="{AE678206-0642-9F48-9727-6B519CB285FA}" type="slidenum">
              <a:rPr lang="en-US" smtClean="0"/>
              <a:t>19</a:t>
            </a:fld>
            <a:endParaRPr lang="en-US"/>
          </a:p>
        </p:txBody>
      </p:sp>
      <p:pic>
        <p:nvPicPr>
          <p:cNvPr id="4" name="Picture 3">
            <a:extLst>
              <a:ext uri="{FF2B5EF4-FFF2-40B4-BE49-F238E27FC236}">
                <a16:creationId xmlns:a16="http://schemas.microsoft.com/office/drawing/2014/main" id="{1E8175FF-920D-3FCE-9EC3-D12AED9B9797}"/>
              </a:ext>
            </a:extLst>
          </p:cNvPr>
          <p:cNvPicPr>
            <a:picLocks noChangeAspect="1"/>
          </p:cNvPicPr>
          <p:nvPr/>
        </p:nvPicPr>
        <p:blipFill>
          <a:blip r:embed="rId3"/>
          <a:stretch>
            <a:fillRect/>
          </a:stretch>
        </p:blipFill>
        <p:spPr>
          <a:xfrm>
            <a:off x="264268" y="1170782"/>
            <a:ext cx="11663464" cy="4828153"/>
          </a:xfrm>
          <a:prstGeom prst="rect">
            <a:avLst/>
          </a:prstGeom>
        </p:spPr>
      </p:pic>
      <p:sp>
        <p:nvSpPr>
          <p:cNvPr id="3" name="Rectangle: Rounded Corners 2">
            <a:extLst>
              <a:ext uri="{FF2B5EF4-FFF2-40B4-BE49-F238E27FC236}">
                <a16:creationId xmlns:a16="http://schemas.microsoft.com/office/drawing/2014/main" id="{775A42C8-3741-1A5B-7C98-5605BCA06EF9}"/>
              </a:ext>
            </a:extLst>
          </p:cNvPr>
          <p:cNvSpPr/>
          <p:nvPr/>
        </p:nvSpPr>
        <p:spPr>
          <a:xfrm>
            <a:off x="3107988" y="1099441"/>
            <a:ext cx="8936476" cy="4970834"/>
          </a:xfrm>
          <a:prstGeom prst="round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470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0999" y="1215484"/>
            <a:ext cx="6763967" cy="5083175"/>
          </a:xfrm>
        </p:spPr>
        <p:txBody>
          <a:bodyPr>
            <a:normAutofit/>
          </a:bodyPr>
          <a:lstStyle/>
          <a:p>
            <a:pPr rtl="0">
              <a:spcBef>
                <a:spcPts val="1000"/>
              </a:spcBef>
              <a:spcAft>
                <a:spcPts val="2500"/>
              </a:spcAft>
            </a:pPr>
            <a:r>
              <a:rPr lang="en-US" b="0" i="0" u="none" strike="noStrike" dirty="0">
                <a:solidFill>
                  <a:srgbClr val="003057"/>
                </a:solidFill>
                <a:effectLst/>
                <a:latin typeface="Roboto" panose="02000000000000000000" pitchFamily="2" charset="0"/>
              </a:rPr>
              <a:t>Advances in wearable sensors technology </a:t>
            </a:r>
            <a:r>
              <a:rPr lang="en-US" dirty="0"/>
              <a:t>→</a:t>
            </a:r>
            <a:r>
              <a:rPr lang="en-US" b="0" i="0" u="none" strike="noStrike" dirty="0">
                <a:solidFill>
                  <a:srgbClr val="003057"/>
                </a:solidFill>
                <a:effectLst/>
                <a:latin typeface="Roboto" panose="02000000000000000000" pitchFamily="2" charset="0"/>
              </a:rPr>
              <a:t> </a:t>
            </a:r>
            <a:r>
              <a:rPr lang="en-US" dirty="0"/>
              <a:t>L</a:t>
            </a:r>
            <a:r>
              <a:rPr lang="en-US" b="0" i="0" u="none" strike="noStrike" dirty="0">
                <a:solidFill>
                  <a:srgbClr val="003057"/>
                </a:solidFill>
                <a:effectLst/>
                <a:latin typeface="Roboto" panose="02000000000000000000" pitchFamily="2" charset="0"/>
              </a:rPr>
              <a:t>arge volumes of </a:t>
            </a:r>
            <a:r>
              <a:rPr lang="en-US" b="1" i="0" u="none" strike="noStrike" dirty="0">
                <a:solidFill>
                  <a:srgbClr val="003057"/>
                </a:solidFill>
                <a:effectLst/>
                <a:latin typeface="Roboto" panose="02000000000000000000" pitchFamily="2" charset="0"/>
              </a:rPr>
              <a:t>unlabeled</a:t>
            </a:r>
            <a:r>
              <a:rPr lang="en-US" b="0" i="0" u="none" strike="noStrike" dirty="0">
                <a:solidFill>
                  <a:srgbClr val="003057"/>
                </a:solidFill>
                <a:effectLst/>
                <a:latin typeface="Roboto" panose="02000000000000000000" pitchFamily="2" charset="0"/>
              </a:rPr>
              <a:t> health time-series signals</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2</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normAutofit/>
          </a:bodyPr>
          <a:lstStyle/>
          <a:p>
            <a:r>
              <a:rPr lang="en-US" dirty="0"/>
              <a:t>Self-supervised Contrastive Learning</a:t>
            </a:r>
          </a:p>
        </p:txBody>
      </p:sp>
      <p:pic>
        <p:nvPicPr>
          <p:cNvPr id="60" name="Picture 59" descr="A person holding a ring&#10;&#10;Description automatically generated">
            <a:extLst>
              <a:ext uri="{FF2B5EF4-FFF2-40B4-BE49-F238E27FC236}">
                <a16:creationId xmlns:a16="http://schemas.microsoft.com/office/drawing/2014/main" id="{DA9DDFBC-64CF-4427-7E7C-EF83D4033415}"/>
              </a:ext>
            </a:extLst>
          </p:cNvPr>
          <p:cNvPicPr>
            <a:picLocks noChangeAspect="1"/>
          </p:cNvPicPr>
          <p:nvPr/>
        </p:nvPicPr>
        <p:blipFill>
          <a:blip r:embed="rId3"/>
          <a:stretch>
            <a:fillRect/>
          </a:stretch>
        </p:blipFill>
        <p:spPr>
          <a:xfrm>
            <a:off x="698602" y="3250018"/>
            <a:ext cx="3257504" cy="1832346"/>
          </a:xfrm>
          <a:prstGeom prst="rect">
            <a:avLst/>
          </a:prstGeom>
        </p:spPr>
      </p:pic>
      <p:pic>
        <p:nvPicPr>
          <p:cNvPr id="62" name="Picture 61" descr="A close up of a smart watch&#10;&#10;Description automatically generated">
            <a:extLst>
              <a:ext uri="{FF2B5EF4-FFF2-40B4-BE49-F238E27FC236}">
                <a16:creationId xmlns:a16="http://schemas.microsoft.com/office/drawing/2014/main" id="{FFAE29FD-04FE-3BF6-7EB4-E5B6F43A9660}"/>
              </a:ext>
            </a:extLst>
          </p:cNvPr>
          <p:cNvPicPr>
            <a:picLocks noChangeAspect="1"/>
          </p:cNvPicPr>
          <p:nvPr/>
        </p:nvPicPr>
        <p:blipFill>
          <a:blip r:embed="rId4"/>
          <a:stretch>
            <a:fillRect/>
          </a:stretch>
        </p:blipFill>
        <p:spPr>
          <a:xfrm>
            <a:off x="4599269" y="2955851"/>
            <a:ext cx="3227572" cy="2420679"/>
          </a:xfrm>
          <a:prstGeom prst="rect">
            <a:avLst/>
          </a:prstGeom>
        </p:spPr>
      </p:pic>
      <p:pic>
        <p:nvPicPr>
          <p:cNvPr id="64" name="Picture 63" descr="A close-up of a mannequin&#10;&#10;Description automatically generated">
            <a:extLst>
              <a:ext uri="{FF2B5EF4-FFF2-40B4-BE49-F238E27FC236}">
                <a16:creationId xmlns:a16="http://schemas.microsoft.com/office/drawing/2014/main" id="{0DF09401-017A-51A2-7A99-4707FD81789D}"/>
              </a:ext>
            </a:extLst>
          </p:cNvPr>
          <p:cNvPicPr>
            <a:picLocks noChangeAspect="1"/>
          </p:cNvPicPr>
          <p:nvPr/>
        </p:nvPicPr>
        <p:blipFill rotWithShape="1">
          <a:blip r:embed="rId5"/>
          <a:srcRect t="18260" r="40437"/>
          <a:stretch/>
        </p:blipFill>
        <p:spPr>
          <a:xfrm>
            <a:off x="8470004" y="2955851"/>
            <a:ext cx="2955851" cy="2238986"/>
          </a:xfrm>
          <a:prstGeom prst="rect">
            <a:avLst/>
          </a:prstGeom>
        </p:spPr>
      </p:pic>
      <p:sp>
        <p:nvSpPr>
          <p:cNvPr id="5" name="TextBox 4">
            <a:extLst>
              <a:ext uri="{FF2B5EF4-FFF2-40B4-BE49-F238E27FC236}">
                <a16:creationId xmlns:a16="http://schemas.microsoft.com/office/drawing/2014/main" id="{9CB16855-1431-288A-71B0-F5909FCF0B31}"/>
              </a:ext>
            </a:extLst>
          </p:cNvPr>
          <p:cNvSpPr txBox="1"/>
          <p:nvPr/>
        </p:nvSpPr>
        <p:spPr>
          <a:xfrm>
            <a:off x="27382" y="6346899"/>
            <a:ext cx="9920547" cy="507831"/>
          </a:xfrm>
          <a:prstGeom prst="rect">
            <a:avLst/>
          </a:prstGeom>
          <a:noFill/>
        </p:spPr>
        <p:txBody>
          <a:bodyPr wrap="square" rtlCol="0">
            <a:spAutoFit/>
          </a:bodyPr>
          <a:lstStyle/>
          <a:p>
            <a:r>
              <a:rPr lang="en-US" sz="900" dirty="0"/>
              <a:t>[1] </a:t>
            </a:r>
            <a:r>
              <a:rPr lang="en-US" sz="900" dirty="0">
                <a:hlinkClick r:id="rId6">
                  <a:extLst>
                    <a:ext uri="{A12FA001-AC4F-418D-AE19-62706E023703}">
                      <ahyp:hlinkClr xmlns:ahyp="http://schemas.microsoft.com/office/drawing/2018/hyperlinkcolor" val="tx"/>
                    </a:ext>
                  </a:extLst>
                </a:hlinkClick>
              </a:rPr>
              <a:t>https://ouraring.com/</a:t>
            </a:r>
            <a:endParaRPr lang="en-US" sz="900" dirty="0"/>
          </a:p>
          <a:p>
            <a:r>
              <a:rPr lang="en-US" sz="900" dirty="0"/>
              <a:t>[2] </a:t>
            </a:r>
            <a:r>
              <a:rPr lang="en-US" sz="900" dirty="0">
                <a:hlinkClick r:id="rId7">
                  <a:extLst>
                    <a:ext uri="{A12FA001-AC4F-418D-AE19-62706E023703}">
                      <ahyp:hlinkClr xmlns:ahyp="http://schemas.microsoft.com/office/drawing/2018/hyperlinkcolor" val="tx"/>
                    </a:ext>
                  </a:extLst>
                </a:hlinkClick>
              </a:rPr>
              <a:t>https://www.apple.com/watch/</a:t>
            </a:r>
            <a:endParaRPr lang="en-US" sz="900" dirty="0"/>
          </a:p>
          <a:p>
            <a:r>
              <a:rPr lang="en-US" sz="900" dirty="0"/>
              <a:t>[3] </a:t>
            </a:r>
            <a:r>
              <a:rPr lang="en-US" sz="900" dirty="0">
                <a:hlinkClick r:id="rId8">
                  <a:extLst>
                    <a:ext uri="{A12FA001-AC4F-418D-AE19-62706E023703}">
                      <ahyp:hlinkClr xmlns:ahyp="http://schemas.microsoft.com/office/drawing/2018/hyperlinkcolor" val="tx"/>
                    </a:ext>
                  </a:extLst>
                </a:hlinkClick>
              </a:rPr>
              <a:t>https://www.irhythmtech.com/providers/zio-service/zio-monitors</a:t>
            </a:r>
            <a:endParaRPr lang="en-US" sz="900" dirty="0"/>
          </a:p>
        </p:txBody>
      </p:sp>
      <p:sp>
        <p:nvSpPr>
          <p:cNvPr id="6" name="TextBox 5">
            <a:extLst>
              <a:ext uri="{FF2B5EF4-FFF2-40B4-BE49-F238E27FC236}">
                <a16:creationId xmlns:a16="http://schemas.microsoft.com/office/drawing/2014/main" id="{B51242EB-59AE-485E-CD1F-B13738CADD34}"/>
              </a:ext>
            </a:extLst>
          </p:cNvPr>
          <p:cNvSpPr txBox="1"/>
          <p:nvPr/>
        </p:nvSpPr>
        <p:spPr>
          <a:xfrm>
            <a:off x="1548936" y="5082364"/>
            <a:ext cx="1556836" cy="369332"/>
          </a:xfrm>
          <a:prstGeom prst="rect">
            <a:avLst/>
          </a:prstGeom>
          <a:noFill/>
        </p:spPr>
        <p:txBody>
          <a:bodyPr wrap="none" rtlCol="0">
            <a:spAutoFit/>
          </a:bodyPr>
          <a:lstStyle/>
          <a:p>
            <a:pPr algn="ctr"/>
            <a:r>
              <a:rPr lang="en-US" dirty="0"/>
              <a:t>Oura Ring [1]</a:t>
            </a:r>
          </a:p>
        </p:txBody>
      </p:sp>
      <p:sp>
        <p:nvSpPr>
          <p:cNvPr id="7" name="TextBox 6">
            <a:extLst>
              <a:ext uri="{FF2B5EF4-FFF2-40B4-BE49-F238E27FC236}">
                <a16:creationId xmlns:a16="http://schemas.microsoft.com/office/drawing/2014/main" id="{A40C6B67-3187-D555-79EF-E3F8AA6C6368}"/>
              </a:ext>
            </a:extLst>
          </p:cNvPr>
          <p:cNvSpPr txBox="1"/>
          <p:nvPr/>
        </p:nvSpPr>
        <p:spPr>
          <a:xfrm>
            <a:off x="5310692" y="5376530"/>
            <a:ext cx="1804725" cy="369332"/>
          </a:xfrm>
          <a:prstGeom prst="rect">
            <a:avLst/>
          </a:prstGeom>
          <a:noFill/>
        </p:spPr>
        <p:txBody>
          <a:bodyPr wrap="none" rtlCol="0">
            <a:spAutoFit/>
          </a:bodyPr>
          <a:lstStyle/>
          <a:p>
            <a:pPr algn="ctr"/>
            <a:r>
              <a:rPr lang="en-US" dirty="0"/>
              <a:t>Apple Watch [2]</a:t>
            </a:r>
          </a:p>
        </p:txBody>
      </p:sp>
      <p:sp>
        <p:nvSpPr>
          <p:cNvPr id="8" name="TextBox 7">
            <a:extLst>
              <a:ext uri="{FF2B5EF4-FFF2-40B4-BE49-F238E27FC236}">
                <a16:creationId xmlns:a16="http://schemas.microsoft.com/office/drawing/2014/main" id="{6114FD53-2351-C9DD-64D8-B6A8AE3E1942}"/>
              </a:ext>
            </a:extLst>
          </p:cNvPr>
          <p:cNvSpPr txBox="1"/>
          <p:nvPr/>
        </p:nvSpPr>
        <p:spPr>
          <a:xfrm>
            <a:off x="8836085" y="5190576"/>
            <a:ext cx="2223687" cy="369332"/>
          </a:xfrm>
          <a:prstGeom prst="rect">
            <a:avLst/>
          </a:prstGeom>
          <a:noFill/>
        </p:spPr>
        <p:txBody>
          <a:bodyPr wrap="none" rtlCol="0">
            <a:spAutoFit/>
          </a:bodyPr>
          <a:lstStyle/>
          <a:p>
            <a:pPr algn="ctr"/>
            <a:r>
              <a:rPr lang="en-US" dirty="0"/>
              <a:t>Zio ECG Monitor [3]</a:t>
            </a:r>
          </a:p>
        </p:txBody>
      </p:sp>
    </p:spTree>
    <p:extLst>
      <p:ext uri="{BB962C8B-B14F-4D97-AF65-F5344CB8AC3E}">
        <p14:creationId xmlns:p14="http://schemas.microsoft.com/office/powerpoint/2010/main" val="3160945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Applying REBAR to Contrastive Learning</a:t>
            </a:r>
          </a:p>
        </p:txBody>
      </p:sp>
      <p:sp>
        <p:nvSpPr>
          <p:cNvPr id="4" name="Content Placeholder 2">
            <a:extLst>
              <a:ext uri="{FF2B5EF4-FFF2-40B4-BE49-F238E27FC236}">
                <a16:creationId xmlns:a16="http://schemas.microsoft.com/office/drawing/2014/main" id="{AD57BB95-711E-4AC7-97BA-2A3DCAFDD080}"/>
              </a:ext>
            </a:extLst>
          </p:cNvPr>
          <p:cNvSpPr txBox="1">
            <a:spLocks/>
          </p:cNvSpPr>
          <p:nvPr/>
        </p:nvSpPr>
        <p:spPr>
          <a:xfrm>
            <a:off x="379047" y="1215483"/>
            <a:ext cx="11153734" cy="1014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3200" dirty="0"/>
              <a:t>Randomly sample a set of candidate and an anchor subsequences from a given time-series, then:</a:t>
            </a:r>
          </a:p>
          <a:p>
            <a:pPr marL="0" lvl="0" indent="0" algn="l" rtl="0">
              <a:lnSpc>
                <a:spcPct val="95000"/>
              </a:lnSpc>
              <a:spcBef>
                <a:spcPts val="0"/>
              </a:spcBef>
              <a:spcAft>
                <a:spcPts val="0"/>
              </a:spcAft>
              <a:buSzPts val="1800"/>
              <a:buNone/>
            </a:pPr>
            <a:endParaRPr lang="en-US" dirty="0"/>
          </a:p>
        </p:txBody>
      </p:sp>
      <p:sp>
        <p:nvSpPr>
          <p:cNvPr id="9" name="Content Placeholder 2">
            <a:extLst>
              <a:ext uri="{FF2B5EF4-FFF2-40B4-BE49-F238E27FC236}">
                <a16:creationId xmlns:a16="http://schemas.microsoft.com/office/drawing/2014/main" id="{7D6D619C-C6A3-EC80-BF67-1236F5FAD0CB}"/>
              </a:ext>
            </a:extLst>
          </p:cNvPr>
          <p:cNvSpPr txBox="1">
            <a:spLocks/>
          </p:cNvSpPr>
          <p:nvPr/>
        </p:nvSpPr>
        <p:spPr>
          <a:xfrm>
            <a:off x="381000" y="2414239"/>
            <a:ext cx="3973213" cy="1014761"/>
          </a:xfrm>
          <a:prstGeom prst="rect">
            <a:avLst/>
          </a:prstGeom>
          <a:solidFill>
            <a:schemeClr val="bg1"/>
          </a:solidFill>
          <a:ln>
            <a:solidFill>
              <a:schemeClr val="tx1">
                <a:lumMod val="75000"/>
                <a:lumOff val="25000"/>
              </a:schemeClr>
            </a:solidFill>
          </a:ln>
        </p:spPr>
        <p:txBody>
          <a:bodyPr vert="horz" lIns="9144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The one with the lowest REBAR error is </a:t>
            </a:r>
            <a:r>
              <a:rPr lang="en-US" sz="2800" b="1" dirty="0"/>
              <a:t>positive</a:t>
            </a:r>
            <a:r>
              <a:rPr lang="en-US" sz="2800" dirty="0"/>
              <a:t>. </a:t>
            </a:r>
          </a:p>
        </p:txBody>
      </p:sp>
      <p:sp>
        <p:nvSpPr>
          <p:cNvPr id="22" name="Content Placeholder 2">
            <a:extLst>
              <a:ext uri="{FF2B5EF4-FFF2-40B4-BE49-F238E27FC236}">
                <a16:creationId xmlns:a16="http://schemas.microsoft.com/office/drawing/2014/main" id="{D77AF76A-893D-8950-F383-DECCC3571E2B}"/>
              </a:ext>
            </a:extLst>
          </p:cNvPr>
          <p:cNvSpPr txBox="1">
            <a:spLocks/>
          </p:cNvSpPr>
          <p:nvPr/>
        </p:nvSpPr>
        <p:spPr>
          <a:xfrm>
            <a:off x="379046" y="3706266"/>
            <a:ext cx="4564913" cy="1014984"/>
          </a:xfrm>
          <a:prstGeom prst="rect">
            <a:avLst/>
          </a:prstGeom>
          <a:solidFill>
            <a:schemeClr val="bg1"/>
          </a:solidFill>
          <a:ln>
            <a:solidFill>
              <a:schemeClr val="tx1">
                <a:lumMod val="75000"/>
                <a:lumOff val="25000"/>
              </a:schemeClr>
            </a:solidFill>
          </a:ln>
        </p:spPr>
        <p:txBody>
          <a:bodyPr vert="horz" lIns="91440" tIns="0" rIns="0" bIns="0" rtlCol="0"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All other candidates are    </a:t>
            </a:r>
            <a:r>
              <a:rPr lang="en-US" sz="2800" b="1" dirty="0"/>
              <a:t>within-time-series negatives</a:t>
            </a:r>
            <a:r>
              <a:rPr lang="en-US" sz="2800" dirty="0"/>
              <a:t>.</a:t>
            </a:r>
          </a:p>
        </p:txBody>
      </p:sp>
      <p:sp>
        <p:nvSpPr>
          <p:cNvPr id="24" name="Content Placeholder 2">
            <a:extLst>
              <a:ext uri="{FF2B5EF4-FFF2-40B4-BE49-F238E27FC236}">
                <a16:creationId xmlns:a16="http://schemas.microsoft.com/office/drawing/2014/main" id="{FEF6B34B-5DFB-16C2-27A5-7A65F91B8157}"/>
              </a:ext>
            </a:extLst>
          </p:cNvPr>
          <p:cNvSpPr txBox="1">
            <a:spLocks/>
          </p:cNvSpPr>
          <p:nvPr/>
        </p:nvSpPr>
        <p:spPr>
          <a:xfrm>
            <a:off x="5584344" y="3808171"/>
            <a:ext cx="2094797" cy="805658"/>
          </a:xfrm>
          <a:prstGeom prst="rect">
            <a:avLst/>
          </a:prstGeom>
          <a:solidFill>
            <a:schemeClr val="bg1"/>
          </a:solidFill>
          <a:ln>
            <a:solidFill>
              <a:schemeClr val="tx1">
                <a:lumMod val="75000"/>
                <a:lumOff val="25000"/>
              </a:schemeClr>
            </a:solidFill>
          </a:ln>
        </p:spPr>
        <p:txBody>
          <a:bodyPr vert="horz" lIns="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600" b="1" dirty="0"/>
              <a:t>Within-TS Loss</a:t>
            </a:r>
          </a:p>
        </p:txBody>
      </p:sp>
      <p:cxnSp>
        <p:nvCxnSpPr>
          <p:cNvPr id="28" name="Straight Arrow Connector 27">
            <a:extLst>
              <a:ext uri="{FF2B5EF4-FFF2-40B4-BE49-F238E27FC236}">
                <a16:creationId xmlns:a16="http://schemas.microsoft.com/office/drawing/2014/main" id="{19A2C849-DA43-9B44-E1C7-40E60E1A3935}"/>
              </a:ext>
            </a:extLst>
          </p:cNvPr>
          <p:cNvCxnSpPr>
            <a:cxnSpLocks/>
            <a:stCxn id="22" idx="3"/>
            <a:endCxn id="24" idx="1"/>
          </p:cNvCxnSpPr>
          <p:nvPr/>
        </p:nvCxnSpPr>
        <p:spPr>
          <a:xfrm flipV="1">
            <a:off x="4943959" y="4211000"/>
            <a:ext cx="640385" cy="2758"/>
          </a:xfrm>
          <a:prstGeom prst="straightConnector1">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0EF622-0F71-3786-17DA-F456613BC6B9}"/>
              </a:ext>
            </a:extLst>
          </p:cNvPr>
          <p:cNvCxnSpPr>
            <a:cxnSpLocks/>
            <a:endCxn id="24" idx="0"/>
          </p:cNvCxnSpPr>
          <p:nvPr/>
        </p:nvCxnSpPr>
        <p:spPr>
          <a:xfrm>
            <a:off x="4350327" y="2974109"/>
            <a:ext cx="2281416" cy="834062"/>
          </a:xfrm>
          <a:prstGeom prst="bentConnector2">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 name="Content Placeholder 2">
            <a:extLst>
              <a:ext uri="{FF2B5EF4-FFF2-40B4-BE49-F238E27FC236}">
                <a16:creationId xmlns:a16="http://schemas.microsoft.com/office/drawing/2014/main" id="{E6F0C4E8-A560-F694-5492-325803DC9430}"/>
              </a:ext>
            </a:extLst>
          </p:cNvPr>
          <p:cNvSpPr txBox="1">
            <a:spLocks/>
          </p:cNvSpPr>
          <p:nvPr/>
        </p:nvSpPr>
        <p:spPr>
          <a:xfrm>
            <a:off x="5486399" y="4795139"/>
            <a:ext cx="6614810" cy="188143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400" i="1" dirty="0"/>
              <a:t>*Captures how a time-series evolves over time, e.g. how activity signals changes over time*</a:t>
            </a:r>
          </a:p>
        </p:txBody>
      </p:sp>
    </p:spTree>
    <p:extLst>
      <p:ext uri="{BB962C8B-B14F-4D97-AF65-F5344CB8AC3E}">
        <p14:creationId xmlns:p14="http://schemas.microsoft.com/office/powerpoint/2010/main" val="3067923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Applying REBAR to Contrastive Learning</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latin typeface="Roboto" panose="02000000000000000000" pitchFamily="2" charset="0"/>
                <a:ea typeface="Roboto" panose="02000000000000000000" pitchFamily="2" charset="0"/>
                <a:cs typeface="Roboto" panose="02000000000000000000" pitchFamily="2" charset="0"/>
              </a:rPr>
              <a:t>21</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Content Placeholder 2">
            <a:extLst>
              <a:ext uri="{FF2B5EF4-FFF2-40B4-BE49-F238E27FC236}">
                <a16:creationId xmlns:a16="http://schemas.microsoft.com/office/drawing/2014/main" id="{AD57BB95-711E-4AC7-97BA-2A3DCAFDD080}"/>
              </a:ext>
            </a:extLst>
          </p:cNvPr>
          <p:cNvSpPr txBox="1">
            <a:spLocks/>
          </p:cNvSpPr>
          <p:nvPr/>
        </p:nvSpPr>
        <p:spPr>
          <a:xfrm>
            <a:off x="379047" y="1215483"/>
            <a:ext cx="11153734" cy="1014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3200" dirty="0"/>
              <a:t>Randomly sample a set of candidate and an anchor subsequences from a given time-series, then:</a:t>
            </a:r>
          </a:p>
          <a:p>
            <a:pPr marL="0" lvl="0" indent="0" algn="l" rtl="0">
              <a:lnSpc>
                <a:spcPct val="95000"/>
              </a:lnSpc>
              <a:spcBef>
                <a:spcPts val="0"/>
              </a:spcBef>
              <a:spcAft>
                <a:spcPts val="0"/>
              </a:spcAft>
              <a:buSzPts val="1800"/>
              <a:buNone/>
            </a:pPr>
            <a:endParaRPr lang="en-US" dirty="0"/>
          </a:p>
        </p:txBody>
      </p:sp>
      <p:sp>
        <p:nvSpPr>
          <p:cNvPr id="9" name="Content Placeholder 2">
            <a:extLst>
              <a:ext uri="{FF2B5EF4-FFF2-40B4-BE49-F238E27FC236}">
                <a16:creationId xmlns:a16="http://schemas.microsoft.com/office/drawing/2014/main" id="{7D6D619C-C6A3-EC80-BF67-1236F5FAD0CB}"/>
              </a:ext>
            </a:extLst>
          </p:cNvPr>
          <p:cNvSpPr txBox="1">
            <a:spLocks/>
          </p:cNvSpPr>
          <p:nvPr/>
        </p:nvSpPr>
        <p:spPr>
          <a:xfrm>
            <a:off x="381000" y="2414239"/>
            <a:ext cx="3973213" cy="1014761"/>
          </a:xfrm>
          <a:prstGeom prst="rect">
            <a:avLst/>
          </a:prstGeom>
          <a:solidFill>
            <a:schemeClr val="bg1"/>
          </a:solidFill>
          <a:ln>
            <a:solidFill>
              <a:schemeClr val="tx1">
                <a:lumMod val="75000"/>
                <a:lumOff val="25000"/>
              </a:schemeClr>
            </a:solidFill>
          </a:ln>
        </p:spPr>
        <p:txBody>
          <a:bodyPr vert="horz" lIns="9144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The one with the lowest REBAR error is </a:t>
            </a:r>
            <a:r>
              <a:rPr lang="en-US" sz="2800" b="1" dirty="0"/>
              <a:t>positive</a:t>
            </a:r>
            <a:r>
              <a:rPr lang="en-US" sz="2800" dirty="0"/>
              <a:t>. </a:t>
            </a:r>
          </a:p>
        </p:txBody>
      </p:sp>
      <p:sp>
        <p:nvSpPr>
          <p:cNvPr id="22" name="Content Placeholder 2">
            <a:extLst>
              <a:ext uri="{FF2B5EF4-FFF2-40B4-BE49-F238E27FC236}">
                <a16:creationId xmlns:a16="http://schemas.microsoft.com/office/drawing/2014/main" id="{D77AF76A-893D-8950-F383-DECCC3571E2B}"/>
              </a:ext>
            </a:extLst>
          </p:cNvPr>
          <p:cNvSpPr txBox="1">
            <a:spLocks/>
          </p:cNvSpPr>
          <p:nvPr/>
        </p:nvSpPr>
        <p:spPr>
          <a:xfrm>
            <a:off x="379046" y="3706266"/>
            <a:ext cx="4564913" cy="1014984"/>
          </a:xfrm>
          <a:prstGeom prst="rect">
            <a:avLst/>
          </a:prstGeom>
          <a:solidFill>
            <a:schemeClr val="bg1"/>
          </a:solidFill>
          <a:ln>
            <a:solidFill>
              <a:schemeClr val="tx1">
                <a:lumMod val="75000"/>
                <a:lumOff val="25000"/>
              </a:schemeClr>
            </a:solidFill>
          </a:ln>
        </p:spPr>
        <p:txBody>
          <a:bodyPr vert="horz" lIns="91440" tIns="0" rIns="0" bIns="0" rtlCol="0"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All other candidates are    </a:t>
            </a:r>
            <a:r>
              <a:rPr lang="en-US" sz="2800" b="1" dirty="0"/>
              <a:t>within-time-series negatives</a:t>
            </a:r>
            <a:r>
              <a:rPr lang="en-US" sz="2800" dirty="0"/>
              <a:t>.</a:t>
            </a:r>
          </a:p>
        </p:txBody>
      </p:sp>
      <p:sp>
        <p:nvSpPr>
          <p:cNvPr id="23" name="Content Placeholder 2">
            <a:extLst>
              <a:ext uri="{FF2B5EF4-FFF2-40B4-BE49-F238E27FC236}">
                <a16:creationId xmlns:a16="http://schemas.microsoft.com/office/drawing/2014/main" id="{D26D3416-EC6C-3399-88E4-87AB6F2C732D}"/>
              </a:ext>
            </a:extLst>
          </p:cNvPr>
          <p:cNvSpPr txBox="1">
            <a:spLocks/>
          </p:cNvSpPr>
          <p:nvPr/>
        </p:nvSpPr>
        <p:spPr>
          <a:xfrm>
            <a:off x="379045" y="4998516"/>
            <a:ext cx="5347500" cy="1438211"/>
          </a:xfrm>
          <a:prstGeom prst="rect">
            <a:avLst/>
          </a:prstGeom>
          <a:solidFill>
            <a:schemeClr val="bg1"/>
          </a:solidFill>
          <a:ln>
            <a:solidFill>
              <a:schemeClr val="tx1">
                <a:lumMod val="75000"/>
                <a:lumOff val="25000"/>
              </a:schemeClr>
            </a:solidFill>
          </a:ln>
        </p:spPr>
        <p:txBody>
          <a:bodyPr vert="horz" lIns="9144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dirty="0"/>
              <a:t>Other subsequences from other time-series are </a:t>
            </a:r>
          </a:p>
          <a:p>
            <a:pPr marL="0" lvl="0" indent="0" algn="l" rtl="0">
              <a:lnSpc>
                <a:spcPct val="95000"/>
              </a:lnSpc>
              <a:spcBef>
                <a:spcPts val="0"/>
              </a:spcBef>
              <a:spcAft>
                <a:spcPts val="0"/>
              </a:spcAft>
              <a:buSzPts val="1800"/>
              <a:buNone/>
            </a:pPr>
            <a:r>
              <a:rPr lang="en-US" b="1" dirty="0"/>
              <a:t>between-time-series negatives. </a:t>
            </a:r>
          </a:p>
        </p:txBody>
      </p:sp>
      <p:sp>
        <p:nvSpPr>
          <p:cNvPr id="24" name="Content Placeholder 2">
            <a:extLst>
              <a:ext uri="{FF2B5EF4-FFF2-40B4-BE49-F238E27FC236}">
                <a16:creationId xmlns:a16="http://schemas.microsoft.com/office/drawing/2014/main" id="{FEF6B34B-5DFB-16C2-27A5-7A65F91B8157}"/>
              </a:ext>
            </a:extLst>
          </p:cNvPr>
          <p:cNvSpPr txBox="1">
            <a:spLocks/>
          </p:cNvSpPr>
          <p:nvPr/>
        </p:nvSpPr>
        <p:spPr>
          <a:xfrm>
            <a:off x="5584344" y="3808171"/>
            <a:ext cx="2094797" cy="805658"/>
          </a:xfrm>
          <a:prstGeom prst="rect">
            <a:avLst/>
          </a:prstGeom>
          <a:solidFill>
            <a:schemeClr val="bg1"/>
          </a:solidFill>
          <a:ln>
            <a:solidFill>
              <a:schemeClr val="tx1">
                <a:lumMod val="75000"/>
                <a:lumOff val="25000"/>
              </a:schemeClr>
            </a:solidFill>
          </a:ln>
        </p:spPr>
        <p:txBody>
          <a:bodyPr vert="horz" lIns="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600" b="1" dirty="0"/>
              <a:t>Within-TS Loss</a:t>
            </a:r>
          </a:p>
        </p:txBody>
      </p:sp>
      <p:sp>
        <p:nvSpPr>
          <p:cNvPr id="25" name="Content Placeholder 2">
            <a:extLst>
              <a:ext uri="{FF2B5EF4-FFF2-40B4-BE49-F238E27FC236}">
                <a16:creationId xmlns:a16="http://schemas.microsoft.com/office/drawing/2014/main" id="{40E68D98-A5B0-DD69-2B42-7FC00AB4B923}"/>
              </a:ext>
            </a:extLst>
          </p:cNvPr>
          <p:cNvSpPr txBox="1">
            <a:spLocks/>
          </p:cNvSpPr>
          <p:nvPr/>
        </p:nvSpPr>
        <p:spPr>
          <a:xfrm>
            <a:off x="6983398" y="5314793"/>
            <a:ext cx="2094797" cy="805658"/>
          </a:xfrm>
          <a:prstGeom prst="rect">
            <a:avLst/>
          </a:prstGeom>
          <a:solidFill>
            <a:schemeClr val="bg1"/>
          </a:solidFill>
          <a:ln>
            <a:solidFill>
              <a:schemeClr val="tx1">
                <a:lumMod val="75000"/>
                <a:lumOff val="25000"/>
              </a:schemeClr>
            </a:solidFill>
          </a:ln>
        </p:spPr>
        <p:txBody>
          <a:bodyPr vert="horz" lIns="0" tIns="0" rIns="0" bIns="0" rtlCol="0"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800" b="1" dirty="0"/>
              <a:t>Between-TS Loss</a:t>
            </a:r>
          </a:p>
        </p:txBody>
      </p:sp>
      <p:cxnSp>
        <p:nvCxnSpPr>
          <p:cNvPr id="28" name="Straight Arrow Connector 27">
            <a:extLst>
              <a:ext uri="{FF2B5EF4-FFF2-40B4-BE49-F238E27FC236}">
                <a16:creationId xmlns:a16="http://schemas.microsoft.com/office/drawing/2014/main" id="{19A2C849-DA43-9B44-E1C7-40E60E1A3935}"/>
              </a:ext>
            </a:extLst>
          </p:cNvPr>
          <p:cNvCxnSpPr>
            <a:cxnSpLocks/>
            <a:stCxn id="22" idx="3"/>
            <a:endCxn id="24" idx="1"/>
          </p:cNvCxnSpPr>
          <p:nvPr/>
        </p:nvCxnSpPr>
        <p:spPr>
          <a:xfrm flipV="1">
            <a:off x="4943959" y="4211000"/>
            <a:ext cx="640385" cy="2758"/>
          </a:xfrm>
          <a:prstGeom prst="straightConnector1">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A879BD-6B99-2DB0-A00F-2497BDF593FD}"/>
              </a:ext>
            </a:extLst>
          </p:cNvPr>
          <p:cNvCxnSpPr>
            <a:cxnSpLocks/>
            <a:stCxn id="23" idx="3"/>
            <a:endCxn id="25" idx="1"/>
          </p:cNvCxnSpPr>
          <p:nvPr/>
        </p:nvCxnSpPr>
        <p:spPr>
          <a:xfrm>
            <a:off x="5726545" y="5717622"/>
            <a:ext cx="1256853" cy="0"/>
          </a:xfrm>
          <a:prstGeom prst="straightConnector1">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0EF622-0F71-3786-17DA-F456613BC6B9}"/>
              </a:ext>
            </a:extLst>
          </p:cNvPr>
          <p:cNvCxnSpPr>
            <a:cxnSpLocks/>
            <a:endCxn id="24" idx="0"/>
          </p:cNvCxnSpPr>
          <p:nvPr/>
        </p:nvCxnSpPr>
        <p:spPr>
          <a:xfrm>
            <a:off x="4350327" y="2974109"/>
            <a:ext cx="2281416" cy="834062"/>
          </a:xfrm>
          <a:prstGeom prst="bentConnector2">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BA62B70-4A5F-BE7C-5F2E-D65BA9D962F2}"/>
              </a:ext>
            </a:extLst>
          </p:cNvPr>
          <p:cNvSpPr txBox="1">
            <a:spLocks/>
          </p:cNvSpPr>
          <p:nvPr/>
        </p:nvSpPr>
        <p:spPr>
          <a:xfrm>
            <a:off x="7475641" y="3628259"/>
            <a:ext cx="4285494" cy="2185981"/>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rtl="0">
              <a:lnSpc>
                <a:spcPct val="95000"/>
              </a:lnSpc>
              <a:spcBef>
                <a:spcPts val="0"/>
              </a:spcBef>
              <a:spcAft>
                <a:spcPts val="0"/>
              </a:spcAft>
              <a:buSzPts val="1800"/>
              <a:buNone/>
            </a:pPr>
            <a:r>
              <a:rPr lang="en-US" sz="2400" i="1" dirty="0"/>
              <a:t>*Captures differences in individuals, e.g. how each patient has a unique physiologies resulting in different ECGs*</a:t>
            </a:r>
          </a:p>
        </p:txBody>
      </p:sp>
    </p:spTree>
    <p:extLst>
      <p:ext uri="{BB962C8B-B14F-4D97-AF65-F5344CB8AC3E}">
        <p14:creationId xmlns:p14="http://schemas.microsoft.com/office/powerpoint/2010/main" val="717239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Applying REBAR to Contrastive Learning</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latin typeface="Roboto" panose="02000000000000000000" pitchFamily="2" charset="0"/>
                <a:ea typeface="Roboto" panose="02000000000000000000" pitchFamily="2" charset="0"/>
                <a:cs typeface="Roboto" panose="02000000000000000000" pitchFamily="2" charset="0"/>
              </a:rPr>
              <a:t>22</a:t>
            </a:fld>
            <a:endParaRPr lang="en-US">
              <a:latin typeface="Roboto" panose="02000000000000000000" pitchFamily="2" charset="0"/>
              <a:ea typeface="Roboto" panose="02000000000000000000" pitchFamily="2" charset="0"/>
              <a:cs typeface="Roboto" panose="02000000000000000000" pitchFamily="2" charset="0"/>
            </a:endParaRPr>
          </a:p>
        </p:txBody>
      </p:sp>
      <p:sp>
        <p:nvSpPr>
          <p:cNvPr id="4" name="Content Placeholder 2">
            <a:extLst>
              <a:ext uri="{FF2B5EF4-FFF2-40B4-BE49-F238E27FC236}">
                <a16:creationId xmlns:a16="http://schemas.microsoft.com/office/drawing/2014/main" id="{AD57BB95-711E-4AC7-97BA-2A3DCAFDD080}"/>
              </a:ext>
            </a:extLst>
          </p:cNvPr>
          <p:cNvSpPr txBox="1">
            <a:spLocks/>
          </p:cNvSpPr>
          <p:nvPr/>
        </p:nvSpPr>
        <p:spPr>
          <a:xfrm>
            <a:off x="379047" y="1215483"/>
            <a:ext cx="11153734" cy="101476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3200" dirty="0"/>
              <a:t>Randomly sample a set of candidate and an anchor subsequences from a given time-series, then:</a:t>
            </a:r>
          </a:p>
          <a:p>
            <a:pPr marL="0" lvl="0" indent="0" algn="l" rtl="0">
              <a:lnSpc>
                <a:spcPct val="95000"/>
              </a:lnSpc>
              <a:spcBef>
                <a:spcPts val="0"/>
              </a:spcBef>
              <a:spcAft>
                <a:spcPts val="0"/>
              </a:spcAft>
              <a:buSzPts val="1800"/>
              <a:buNone/>
            </a:pPr>
            <a:endParaRPr lang="en-US" dirty="0"/>
          </a:p>
        </p:txBody>
      </p:sp>
      <p:sp>
        <p:nvSpPr>
          <p:cNvPr id="9" name="Content Placeholder 2">
            <a:extLst>
              <a:ext uri="{FF2B5EF4-FFF2-40B4-BE49-F238E27FC236}">
                <a16:creationId xmlns:a16="http://schemas.microsoft.com/office/drawing/2014/main" id="{7D6D619C-C6A3-EC80-BF67-1236F5FAD0CB}"/>
              </a:ext>
            </a:extLst>
          </p:cNvPr>
          <p:cNvSpPr txBox="1">
            <a:spLocks/>
          </p:cNvSpPr>
          <p:nvPr/>
        </p:nvSpPr>
        <p:spPr>
          <a:xfrm>
            <a:off x="381000" y="2414239"/>
            <a:ext cx="3973213" cy="1014761"/>
          </a:xfrm>
          <a:prstGeom prst="rect">
            <a:avLst/>
          </a:prstGeom>
          <a:solidFill>
            <a:schemeClr val="bg1"/>
          </a:solidFill>
          <a:ln>
            <a:solidFill>
              <a:schemeClr val="tx1">
                <a:lumMod val="75000"/>
                <a:lumOff val="25000"/>
              </a:schemeClr>
            </a:solidFill>
          </a:ln>
        </p:spPr>
        <p:txBody>
          <a:bodyPr vert="horz" lIns="9144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The one with the lowest REBAR error is </a:t>
            </a:r>
            <a:r>
              <a:rPr lang="en-US" sz="2800" b="1" dirty="0"/>
              <a:t>positive</a:t>
            </a:r>
            <a:r>
              <a:rPr lang="en-US" sz="2800" dirty="0"/>
              <a:t>. </a:t>
            </a:r>
          </a:p>
        </p:txBody>
      </p:sp>
      <p:sp>
        <p:nvSpPr>
          <p:cNvPr id="22" name="Content Placeholder 2">
            <a:extLst>
              <a:ext uri="{FF2B5EF4-FFF2-40B4-BE49-F238E27FC236}">
                <a16:creationId xmlns:a16="http://schemas.microsoft.com/office/drawing/2014/main" id="{D77AF76A-893D-8950-F383-DECCC3571E2B}"/>
              </a:ext>
            </a:extLst>
          </p:cNvPr>
          <p:cNvSpPr txBox="1">
            <a:spLocks/>
          </p:cNvSpPr>
          <p:nvPr/>
        </p:nvSpPr>
        <p:spPr>
          <a:xfrm>
            <a:off x="379046" y="3706266"/>
            <a:ext cx="4564913" cy="1014984"/>
          </a:xfrm>
          <a:prstGeom prst="rect">
            <a:avLst/>
          </a:prstGeom>
          <a:solidFill>
            <a:schemeClr val="bg1"/>
          </a:solidFill>
          <a:ln>
            <a:solidFill>
              <a:schemeClr val="tx1">
                <a:lumMod val="75000"/>
                <a:lumOff val="25000"/>
              </a:schemeClr>
            </a:solidFill>
          </a:ln>
        </p:spPr>
        <p:txBody>
          <a:bodyPr vert="horz" lIns="91440" tIns="0" rIns="0" bIns="0" rtlCol="0" anchor="ctr" anchorCtr="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sz="2800" dirty="0"/>
              <a:t>All other candidates are    </a:t>
            </a:r>
            <a:r>
              <a:rPr lang="en-US" sz="2800" b="1" dirty="0"/>
              <a:t>within-time-series negatives</a:t>
            </a:r>
            <a:r>
              <a:rPr lang="en-US" sz="2800" dirty="0"/>
              <a:t>.</a:t>
            </a:r>
          </a:p>
        </p:txBody>
      </p:sp>
      <p:sp>
        <p:nvSpPr>
          <p:cNvPr id="23" name="Content Placeholder 2">
            <a:extLst>
              <a:ext uri="{FF2B5EF4-FFF2-40B4-BE49-F238E27FC236}">
                <a16:creationId xmlns:a16="http://schemas.microsoft.com/office/drawing/2014/main" id="{D26D3416-EC6C-3399-88E4-87AB6F2C732D}"/>
              </a:ext>
            </a:extLst>
          </p:cNvPr>
          <p:cNvSpPr txBox="1">
            <a:spLocks/>
          </p:cNvSpPr>
          <p:nvPr/>
        </p:nvSpPr>
        <p:spPr>
          <a:xfrm>
            <a:off x="379045" y="4998516"/>
            <a:ext cx="5347500" cy="1438211"/>
          </a:xfrm>
          <a:prstGeom prst="rect">
            <a:avLst/>
          </a:prstGeom>
          <a:solidFill>
            <a:schemeClr val="bg1"/>
          </a:solidFill>
          <a:ln>
            <a:solidFill>
              <a:schemeClr val="tx1">
                <a:lumMod val="75000"/>
                <a:lumOff val="25000"/>
              </a:schemeClr>
            </a:solidFill>
          </a:ln>
        </p:spPr>
        <p:txBody>
          <a:bodyPr vert="horz" lIns="91440" tIns="0" rIns="0" bIns="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l" rtl="0">
              <a:lnSpc>
                <a:spcPct val="95000"/>
              </a:lnSpc>
              <a:spcBef>
                <a:spcPts val="0"/>
              </a:spcBef>
              <a:spcAft>
                <a:spcPts val="0"/>
              </a:spcAft>
              <a:buSzPts val="1800"/>
              <a:buNone/>
            </a:pPr>
            <a:r>
              <a:rPr lang="en-US" dirty="0"/>
              <a:t>Other subsequences from other time-series are </a:t>
            </a:r>
          </a:p>
          <a:p>
            <a:pPr marL="0" lvl="0" indent="0" algn="l" rtl="0">
              <a:lnSpc>
                <a:spcPct val="95000"/>
              </a:lnSpc>
              <a:spcBef>
                <a:spcPts val="0"/>
              </a:spcBef>
              <a:spcAft>
                <a:spcPts val="0"/>
              </a:spcAft>
              <a:buSzPts val="1800"/>
              <a:buNone/>
            </a:pPr>
            <a:r>
              <a:rPr lang="en-US" b="1" dirty="0"/>
              <a:t>between-time-series negatives. </a:t>
            </a:r>
          </a:p>
        </p:txBody>
      </p:sp>
      <p:sp>
        <p:nvSpPr>
          <p:cNvPr id="24" name="Content Placeholder 2">
            <a:extLst>
              <a:ext uri="{FF2B5EF4-FFF2-40B4-BE49-F238E27FC236}">
                <a16:creationId xmlns:a16="http://schemas.microsoft.com/office/drawing/2014/main" id="{FEF6B34B-5DFB-16C2-27A5-7A65F91B8157}"/>
              </a:ext>
            </a:extLst>
          </p:cNvPr>
          <p:cNvSpPr txBox="1">
            <a:spLocks/>
          </p:cNvSpPr>
          <p:nvPr/>
        </p:nvSpPr>
        <p:spPr>
          <a:xfrm>
            <a:off x="5584344" y="3808171"/>
            <a:ext cx="2094797" cy="805658"/>
          </a:xfrm>
          <a:prstGeom prst="rect">
            <a:avLst/>
          </a:prstGeom>
          <a:solidFill>
            <a:schemeClr val="bg1"/>
          </a:solidFill>
          <a:ln>
            <a:solidFill>
              <a:schemeClr val="tx1">
                <a:lumMod val="75000"/>
                <a:lumOff val="25000"/>
              </a:schemeClr>
            </a:solidFill>
          </a:ln>
        </p:spPr>
        <p:txBody>
          <a:bodyPr vert="horz" lIns="0" tIns="0" rIns="0" bIns="0" rtlCol="0"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600" b="1" dirty="0"/>
              <a:t>Within-TS Loss</a:t>
            </a:r>
          </a:p>
        </p:txBody>
      </p:sp>
      <p:sp>
        <p:nvSpPr>
          <p:cNvPr id="25" name="Content Placeholder 2">
            <a:extLst>
              <a:ext uri="{FF2B5EF4-FFF2-40B4-BE49-F238E27FC236}">
                <a16:creationId xmlns:a16="http://schemas.microsoft.com/office/drawing/2014/main" id="{40E68D98-A5B0-DD69-2B42-7FC00AB4B923}"/>
              </a:ext>
            </a:extLst>
          </p:cNvPr>
          <p:cNvSpPr txBox="1">
            <a:spLocks/>
          </p:cNvSpPr>
          <p:nvPr/>
        </p:nvSpPr>
        <p:spPr>
          <a:xfrm>
            <a:off x="6983398" y="5314793"/>
            <a:ext cx="2094797" cy="805658"/>
          </a:xfrm>
          <a:prstGeom prst="rect">
            <a:avLst/>
          </a:prstGeom>
          <a:solidFill>
            <a:schemeClr val="bg1"/>
          </a:solidFill>
          <a:ln>
            <a:solidFill>
              <a:schemeClr val="tx1">
                <a:lumMod val="75000"/>
                <a:lumOff val="25000"/>
              </a:schemeClr>
            </a:solidFill>
          </a:ln>
        </p:spPr>
        <p:txBody>
          <a:bodyPr vert="horz" lIns="0" tIns="0" rIns="0" bIns="0" rtlCol="0"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800" b="1" dirty="0"/>
              <a:t>Between-TS Loss</a:t>
            </a:r>
          </a:p>
        </p:txBody>
      </p:sp>
      <p:sp>
        <p:nvSpPr>
          <p:cNvPr id="26" name="Content Placeholder 2">
            <a:extLst>
              <a:ext uri="{FF2B5EF4-FFF2-40B4-BE49-F238E27FC236}">
                <a16:creationId xmlns:a16="http://schemas.microsoft.com/office/drawing/2014/main" id="{792A0FD7-3342-EF7B-91EF-448F25A63856}"/>
              </a:ext>
            </a:extLst>
          </p:cNvPr>
          <p:cNvSpPr txBox="1">
            <a:spLocks/>
          </p:cNvSpPr>
          <p:nvPr/>
        </p:nvSpPr>
        <p:spPr>
          <a:xfrm>
            <a:off x="9852567" y="4543948"/>
            <a:ext cx="2094797" cy="799552"/>
          </a:xfrm>
          <a:prstGeom prst="rect">
            <a:avLst/>
          </a:prstGeom>
          <a:solidFill>
            <a:schemeClr val="bg1"/>
          </a:solidFill>
          <a:ln>
            <a:solidFill>
              <a:schemeClr val="tx1">
                <a:lumMod val="75000"/>
                <a:lumOff val="25000"/>
              </a:schemeClr>
            </a:solidFill>
          </a:ln>
        </p:spPr>
        <p:txBody>
          <a:bodyPr vert="horz" lIns="0" tIns="0" rIns="0" bIns="0" rtlCol="0" anchor="ctr" anchorCtr="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rtl="0">
              <a:lnSpc>
                <a:spcPct val="95000"/>
              </a:lnSpc>
              <a:spcBef>
                <a:spcPts val="0"/>
              </a:spcBef>
              <a:spcAft>
                <a:spcPts val="0"/>
              </a:spcAft>
              <a:buSzPts val="1800"/>
              <a:buNone/>
            </a:pPr>
            <a:r>
              <a:rPr lang="en-US" sz="2800" b="1" dirty="0"/>
              <a:t>Combined Loss</a:t>
            </a:r>
          </a:p>
        </p:txBody>
      </p:sp>
      <p:cxnSp>
        <p:nvCxnSpPr>
          <p:cNvPr id="28" name="Straight Arrow Connector 27">
            <a:extLst>
              <a:ext uri="{FF2B5EF4-FFF2-40B4-BE49-F238E27FC236}">
                <a16:creationId xmlns:a16="http://schemas.microsoft.com/office/drawing/2014/main" id="{19A2C849-DA43-9B44-E1C7-40E60E1A3935}"/>
              </a:ext>
            </a:extLst>
          </p:cNvPr>
          <p:cNvCxnSpPr>
            <a:cxnSpLocks/>
            <a:stCxn id="22" idx="3"/>
            <a:endCxn id="24" idx="1"/>
          </p:cNvCxnSpPr>
          <p:nvPr/>
        </p:nvCxnSpPr>
        <p:spPr>
          <a:xfrm flipV="1">
            <a:off x="4943959" y="4211000"/>
            <a:ext cx="640385" cy="2758"/>
          </a:xfrm>
          <a:prstGeom prst="straightConnector1">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47A879BD-6B99-2DB0-A00F-2497BDF593FD}"/>
              </a:ext>
            </a:extLst>
          </p:cNvPr>
          <p:cNvCxnSpPr>
            <a:cxnSpLocks/>
            <a:stCxn id="23" idx="3"/>
            <a:endCxn id="25" idx="1"/>
          </p:cNvCxnSpPr>
          <p:nvPr/>
        </p:nvCxnSpPr>
        <p:spPr>
          <a:xfrm>
            <a:off x="5726545" y="5717622"/>
            <a:ext cx="1256853" cy="0"/>
          </a:xfrm>
          <a:prstGeom prst="straightConnector1">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59DFD5B0-02A7-5469-A66F-F405F4291AC4}"/>
              </a:ext>
            </a:extLst>
          </p:cNvPr>
          <p:cNvCxnSpPr>
            <a:cxnSpLocks/>
            <a:endCxn id="25" idx="0"/>
          </p:cNvCxnSpPr>
          <p:nvPr/>
        </p:nvCxnSpPr>
        <p:spPr>
          <a:xfrm>
            <a:off x="4350327" y="2844800"/>
            <a:ext cx="3680470" cy="2469993"/>
          </a:xfrm>
          <a:prstGeom prst="bentConnector2">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80EF622-0F71-3786-17DA-F456613BC6B9}"/>
              </a:ext>
            </a:extLst>
          </p:cNvPr>
          <p:cNvCxnSpPr>
            <a:cxnSpLocks/>
            <a:endCxn id="24" idx="0"/>
          </p:cNvCxnSpPr>
          <p:nvPr/>
        </p:nvCxnSpPr>
        <p:spPr>
          <a:xfrm>
            <a:off x="4350327" y="2974109"/>
            <a:ext cx="2281416" cy="834062"/>
          </a:xfrm>
          <a:prstGeom prst="bentConnector2">
            <a:avLst/>
          </a:prstGeom>
          <a:ln w="38100">
            <a:solidFill>
              <a:srgbClr val="26262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9735BF5-96CA-95B7-8033-E10615BACC83}"/>
              </a:ext>
            </a:extLst>
          </p:cNvPr>
          <p:cNvCxnSpPr>
            <a:cxnSpLocks/>
            <a:stCxn id="25" idx="3"/>
            <a:endCxn id="26" idx="1"/>
          </p:cNvCxnSpPr>
          <p:nvPr/>
        </p:nvCxnSpPr>
        <p:spPr>
          <a:xfrm flipV="1">
            <a:off x="9078195" y="4943724"/>
            <a:ext cx="774372" cy="773898"/>
          </a:xfrm>
          <a:prstGeom prst="bentConnector3">
            <a:avLst>
              <a:gd name="adj1" fmla="val 50000"/>
            </a:avLst>
          </a:prstGeom>
          <a:ln w="38100">
            <a:solidFill>
              <a:srgbClr val="26262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4F33DFBC-A6FC-D954-0C2C-4AEA81F59D73}"/>
              </a:ext>
            </a:extLst>
          </p:cNvPr>
          <p:cNvCxnSpPr>
            <a:cxnSpLocks/>
            <a:stCxn id="24" idx="3"/>
            <a:endCxn id="26" idx="1"/>
          </p:cNvCxnSpPr>
          <p:nvPr/>
        </p:nvCxnSpPr>
        <p:spPr>
          <a:xfrm>
            <a:off x="7679141" y="4211000"/>
            <a:ext cx="2173426" cy="732724"/>
          </a:xfrm>
          <a:prstGeom prst="bentConnector3">
            <a:avLst>
              <a:gd name="adj1" fmla="val 82298"/>
            </a:avLst>
          </a:prstGeom>
          <a:ln w="38100">
            <a:solidFill>
              <a:srgbClr val="262626"/>
            </a:solidFill>
            <a:tailEnd type="triangl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DCBC103-9DB6-A736-971C-29E1E8D70FA9}"/>
              </a:ext>
            </a:extLst>
          </p:cNvPr>
          <p:cNvSpPr txBox="1">
            <a:spLocks/>
          </p:cNvSpPr>
          <p:nvPr/>
        </p:nvSpPr>
        <p:spPr>
          <a:xfrm>
            <a:off x="9078194" y="3391140"/>
            <a:ext cx="2996037" cy="1014762"/>
          </a:xfrm>
          <a:prstGeom prst="rect">
            <a:avLst/>
          </a:prstGeom>
          <a:no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r" rtl="0">
              <a:lnSpc>
                <a:spcPct val="95000"/>
              </a:lnSpc>
              <a:spcBef>
                <a:spcPts val="0"/>
              </a:spcBef>
              <a:spcAft>
                <a:spcPts val="0"/>
              </a:spcAft>
              <a:buSzPts val="1800"/>
              <a:buNone/>
            </a:pPr>
            <a:r>
              <a:rPr lang="en-US" sz="2400" i="1" dirty="0">
                <a:solidFill>
                  <a:schemeClr val="bg1"/>
                </a:solidFill>
              </a:rPr>
              <a:t>Convex combination that can be tuned if desired.</a:t>
            </a:r>
          </a:p>
        </p:txBody>
      </p:sp>
    </p:spTree>
    <p:extLst>
      <p:ext uri="{BB962C8B-B14F-4D97-AF65-F5344CB8AC3E}">
        <p14:creationId xmlns:p14="http://schemas.microsoft.com/office/powerpoint/2010/main" val="2773421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Downstream Linear Probe Results</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8" y="4460180"/>
            <a:ext cx="10856399" cy="1819587"/>
          </a:xfrm>
        </p:spPr>
        <p:txBody>
          <a:bodyPr>
            <a:normAutofit/>
          </a:bodyPr>
          <a:lstStyle/>
          <a:p>
            <a:pPr marL="0" lvl="0" indent="0" algn="l" rtl="0">
              <a:lnSpc>
                <a:spcPct val="105000"/>
              </a:lnSpc>
              <a:spcBef>
                <a:spcPts val="0"/>
              </a:spcBef>
              <a:spcAft>
                <a:spcPts val="0"/>
              </a:spcAft>
              <a:buSzPts val="935"/>
              <a:buNone/>
            </a:pPr>
            <a:r>
              <a:rPr lang="en-US" b="1" dirty="0"/>
              <a:t>REBAR</a:t>
            </a:r>
            <a:r>
              <a:rPr lang="en-US" dirty="0"/>
              <a:t> consistently achieved the </a:t>
            </a:r>
            <a:r>
              <a:rPr lang="en-US" b="1" dirty="0"/>
              <a:t>strongest results</a:t>
            </a:r>
            <a:r>
              <a:rPr lang="en-US" dirty="0"/>
              <a:t>, beating a </a:t>
            </a:r>
            <a:r>
              <a:rPr lang="en-US" b="1" dirty="0"/>
              <a:t>wide range of representative </a:t>
            </a:r>
            <a:r>
              <a:rPr lang="en-US" dirty="0"/>
              <a:t>augmentation-based and sampling-based </a:t>
            </a:r>
            <a:r>
              <a:rPr lang="en-US" b="1" dirty="0"/>
              <a:t>contrastive methods, even beating a fully-supervised approach.</a:t>
            </a:r>
          </a:p>
          <a:p>
            <a:pPr marL="0" lvl="0" indent="0" algn="l" rtl="0">
              <a:lnSpc>
                <a:spcPct val="105000"/>
              </a:lnSpc>
              <a:spcBef>
                <a:spcPts val="1200"/>
              </a:spcBef>
              <a:spcAft>
                <a:spcPts val="0"/>
              </a:spcAft>
              <a:buSzPts val="935"/>
              <a:buNone/>
            </a:pPr>
            <a:endParaRPr lang="en-US" dirty="0"/>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23</a:t>
            </a:fld>
            <a:endParaRPr lang="en-US"/>
          </a:p>
        </p:txBody>
      </p:sp>
      <p:pic>
        <p:nvPicPr>
          <p:cNvPr id="4" name="Google Shape;173;p12">
            <a:extLst>
              <a:ext uri="{FF2B5EF4-FFF2-40B4-BE49-F238E27FC236}">
                <a16:creationId xmlns:a16="http://schemas.microsoft.com/office/drawing/2014/main" id="{A8144F87-D452-5EF7-6A2D-6293A791435E}"/>
              </a:ext>
            </a:extLst>
          </p:cNvPr>
          <p:cNvPicPr preferRelativeResize="0">
            <a:picLocks noChangeAspect="1"/>
          </p:cNvPicPr>
          <p:nvPr/>
        </p:nvPicPr>
        <p:blipFill rotWithShape="1">
          <a:blip r:embed="rId3">
            <a:alphaModFix/>
          </a:blip>
          <a:srcRect/>
          <a:stretch/>
        </p:blipFill>
        <p:spPr>
          <a:xfrm>
            <a:off x="265967" y="1243190"/>
            <a:ext cx="11660065" cy="2922408"/>
          </a:xfrm>
          <a:prstGeom prst="rect">
            <a:avLst/>
          </a:prstGeom>
          <a:noFill/>
          <a:ln>
            <a:noFill/>
          </a:ln>
        </p:spPr>
      </p:pic>
    </p:spTree>
    <p:extLst>
      <p:ext uri="{BB962C8B-B14F-4D97-AF65-F5344CB8AC3E}">
        <p14:creationId xmlns:p14="http://schemas.microsoft.com/office/powerpoint/2010/main" val="374606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Downstream Clustering Results</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3076154"/>
            <a:ext cx="11526625" cy="3647919"/>
          </a:xfrm>
          <a:solidFill>
            <a:schemeClr val="bg1"/>
          </a:solidFill>
        </p:spPr>
        <p:txBody>
          <a:bodyPr>
            <a:normAutofit fontScale="92500"/>
          </a:bodyPr>
          <a:lstStyle/>
          <a:p>
            <a:pPr marL="0" lvl="0" indent="0" algn="l" rtl="0">
              <a:lnSpc>
                <a:spcPct val="105000"/>
              </a:lnSpc>
              <a:spcBef>
                <a:spcPts val="1200"/>
              </a:spcBef>
              <a:spcAft>
                <a:spcPts val="1200"/>
              </a:spcAft>
              <a:buSzPts val="935"/>
              <a:buNone/>
            </a:pPr>
            <a:r>
              <a:rPr lang="en-US" sz="2800" b="1" dirty="0" err="1"/>
              <a:t>Clusterability</a:t>
            </a:r>
            <a:r>
              <a:rPr lang="en-US" sz="2800" b="1" dirty="0"/>
              <a:t> results </a:t>
            </a:r>
            <a:r>
              <a:rPr lang="en-US" sz="2800" dirty="0"/>
              <a:t>demonstrate that REBAR has a strong agreement between k-mean clusters and true labels, </a:t>
            </a:r>
            <a:r>
              <a:rPr lang="en-US" sz="2800" b="1" dirty="0"/>
              <a:t>corroborating classification results</a:t>
            </a:r>
            <a:r>
              <a:rPr lang="en-US" sz="2800" dirty="0"/>
              <a:t>. </a:t>
            </a:r>
          </a:p>
          <a:p>
            <a:pPr marL="0" lvl="0" indent="0" algn="l" rtl="0">
              <a:lnSpc>
                <a:spcPct val="105000"/>
              </a:lnSpc>
              <a:spcBef>
                <a:spcPts val="1200"/>
              </a:spcBef>
              <a:spcAft>
                <a:spcPts val="1200"/>
              </a:spcAft>
              <a:buSzPts val="935"/>
              <a:buNone/>
            </a:pPr>
            <a:endParaRPr lang="en-US" sz="2800" dirty="0"/>
          </a:p>
          <a:p>
            <a:pPr marL="0" lvl="0" indent="0" algn="l" rtl="0">
              <a:lnSpc>
                <a:spcPct val="105000"/>
              </a:lnSpc>
              <a:spcBef>
                <a:spcPts val="1200"/>
              </a:spcBef>
              <a:spcAft>
                <a:spcPts val="1200"/>
              </a:spcAft>
              <a:buSzPts val="935"/>
              <a:buNone/>
            </a:pPr>
            <a:endParaRPr lang="en-US" dirty="0"/>
          </a:p>
          <a:p>
            <a:pPr marL="0" lvl="0" indent="0" algn="l" rtl="0">
              <a:lnSpc>
                <a:spcPct val="105000"/>
              </a:lnSpc>
              <a:spcBef>
                <a:spcPts val="1200"/>
              </a:spcBef>
              <a:spcAft>
                <a:spcPts val="1200"/>
              </a:spcAft>
              <a:buSzPts val="935"/>
              <a:buNone/>
            </a:pPr>
            <a:r>
              <a:rPr lang="en-US" sz="2800" dirty="0"/>
              <a:t>In the t-SNE visualization, unlike most methods, REBAR is able to distinguish between the walk, walk up, and walk down labels.</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24</a:t>
            </a:fld>
            <a:endParaRPr lang="en-US"/>
          </a:p>
        </p:txBody>
      </p:sp>
      <p:pic>
        <p:nvPicPr>
          <p:cNvPr id="6" name="Google Shape;172;p12">
            <a:extLst>
              <a:ext uri="{FF2B5EF4-FFF2-40B4-BE49-F238E27FC236}">
                <a16:creationId xmlns:a16="http://schemas.microsoft.com/office/drawing/2014/main" id="{F28835DD-1120-9F47-E016-F2EDA544F6E3}"/>
              </a:ext>
            </a:extLst>
          </p:cNvPr>
          <p:cNvPicPr preferRelativeResize="0">
            <a:picLocks noChangeAspect="1"/>
          </p:cNvPicPr>
          <p:nvPr/>
        </p:nvPicPr>
        <p:blipFill rotWithShape="1">
          <a:blip r:embed="rId3">
            <a:alphaModFix/>
          </a:blip>
          <a:srcRect/>
          <a:stretch/>
        </p:blipFill>
        <p:spPr>
          <a:xfrm>
            <a:off x="1876401" y="1085424"/>
            <a:ext cx="8427619" cy="1999987"/>
          </a:xfrm>
          <a:prstGeom prst="rect">
            <a:avLst/>
          </a:prstGeom>
          <a:noFill/>
          <a:ln>
            <a:noFill/>
          </a:ln>
        </p:spPr>
      </p:pic>
      <p:pic>
        <p:nvPicPr>
          <p:cNvPr id="7" name="Google Shape;171;p12">
            <a:extLst>
              <a:ext uri="{FF2B5EF4-FFF2-40B4-BE49-F238E27FC236}">
                <a16:creationId xmlns:a16="http://schemas.microsoft.com/office/drawing/2014/main" id="{F7A5D207-9779-408A-74C7-33CC76C76D92}"/>
              </a:ext>
            </a:extLst>
          </p:cNvPr>
          <p:cNvPicPr preferRelativeResize="0">
            <a:picLocks noChangeAspect="1"/>
          </p:cNvPicPr>
          <p:nvPr/>
        </p:nvPicPr>
        <p:blipFill rotWithShape="1">
          <a:blip r:embed="rId4">
            <a:alphaModFix/>
          </a:blip>
          <a:srcRect/>
          <a:stretch/>
        </p:blipFill>
        <p:spPr>
          <a:xfrm>
            <a:off x="1887979" y="4043590"/>
            <a:ext cx="8416041" cy="1546812"/>
          </a:xfrm>
          <a:prstGeom prst="rect">
            <a:avLst/>
          </a:prstGeom>
          <a:noFill/>
          <a:ln>
            <a:noFill/>
          </a:ln>
        </p:spPr>
      </p:pic>
    </p:spTree>
    <p:extLst>
      <p:ext uri="{BB962C8B-B14F-4D97-AF65-F5344CB8AC3E}">
        <p14:creationId xmlns:p14="http://schemas.microsoft.com/office/powerpoint/2010/main" val="4444654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Downstream Clustering Results</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3076154"/>
            <a:ext cx="11526625" cy="3647919"/>
          </a:xfrm>
          <a:solidFill>
            <a:schemeClr val="bg1"/>
          </a:solidFill>
        </p:spPr>
        <p:txBody>
          <a:bodyPr>
            <a:normAutofit fontScale="92500"/>
          </a:bodyPr>
          <a:lstStyle/>
          <a:p>
            <a:pPr marL="0" lvl="0" indent="0" algn="l" rtl="0">
              <a:lnSpc>
                <a:spcPct val="105000"/>
              </a:lnSpc>
              <a:spcBef>
                <a:spcPts val="1200"/>
              </a:spcBef>
              <a:spcAft>
                <a:spcPts val="1200"/>
              </a:spcAft>
              <a:buSzPts val="935"/>
              <a:buNone/>
            </a:pPr>
            <a:r>
              <a:rPr lang="en-US" sz="2800" b="1" dirty="0" err="1"/>
              <a:t>Clusterability</a:t>
            </a:r>
            <a:r>
              <a:rPr lang="en-US" sz="2800" b="1" dirty="0"/>
              <a:t> results </a:t>
            </a:r>
            <a:r>
              <a:rPr lang="en-US" sz="2800" dirty="0"/>
              <a:t>demonstrate that REBAR has a strong agreement between k-mean clusters and true labels, </a:t>
            </a:r>
            <a:r>
              <a:rPr lang="en-US" sz="2800" b="1" dirty="0"/>
              <a:t>corroborating classification results</a:t>
            </a:r>
            <a:r>
              <a:rPr lang="en-US" sz="2800" dirty="0"/>
              <a:t>. </a:t>
            </a:r>
          </a:p>
          <a:p>
            <a:pPr marL="0" lvl="0" indent="0" algn="l" rtl="0">
              <a:lnSpc>
                <a:spcPct val="105000"/>
              </a:lnSpc>
              <a:spcBef>
                <a:spcPts val="1200"/>
              </a:spcBef>
              <a:spcAft>
                <a:spcPts val="1200"/>
              </a:spcAft>
              <a:buSzPts val="935"/>
              <a:buNone/>
            </a:pPr>
            <a:endParaRPr lang="en-US" sz="2800" dirty="0"/>
          </a:p>
          <a:p>
            <a:pPr marL="0" lvl="0" indent="0" algn="l" rtl="0">
              <a:lnSpc>
                <a:spcPct val="105000"/>
              </a:lnSpc>
              <a:spcBef>
                <a:spcPts val="1200"/>
              </a:spcBef>
              <a:spcAft>
                <a:spcPts val="1200"/>
              </a:spcAft>
              <a:buSzPts val="935"/>
              <a:buNone/>
            </a:pPr>
            <a:endParaRPr lang="en-US" dirty="0"/>
          </a:p>
          <a:p>
            <a:pPr marL="0" lvl="0" indent="0" algn="l" rtl="0">
              <a:lnSpc>
                <a:spcPct val="105000"/>
              </a:lnSpc>
              <a:spcBef>
                <a:spcPts val="1200"/>
              </a:spcBef>
              <a:spcAft>
                <a:spcPts val="1200"/>
              </a:spcAft>
              <a:buSzPts val="935"/>
              <a:buNone/>
            </a:pPr>
            <a:r>
              <a:rPr lang="en-US" sz="2800" dirty="0"/>
              <a:t>In the t-SNE visualization, unlike most methods, REBAR is able to distinguish between the walk, walk up, and walk down labels.</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25</a:t>
            </a:fld>
            <a:endParaRPr lang="en-US"/>
          </a:p>
        </p:txBody>
      </p:sp>
      <p:pic>
        <p:nvPicPr>
          <p:cNvPr id="6" name="Google Shape;172;p12">
            <a:extLst>
              <a:ext uri="{FF2B5EF4-FFF2-40B4-BE49-F238E27FC236}">
                <a16:creationId xmlns:a16="http://schemas.microsoft.com/office/drawing/2014/main" id="{F28835DD-1120-9F47-E016-F2EDA544F6E3}"/>
              </a:ext>
            </a:extLst>
          </p:cNvPr>
          <p:cNvPicPr preferRelativeResize="0">
            <a:picLocks noChangeAspect="1"/>
          </p:cNvPicPr>
          <p:nvPr/>
        </p:nvPicPr>
        <p:blipFill rotWithShape="1">
          <a:blip r:embed="rId3">
            <a:alphaModFix/>
          </a:blip>
          <a:srcRect/>
          <a:stretch/>
        </p:blipFill>
        <p:spPr>
          <a:xfrm>
            <a:off x="1876401" y="1085424"/>
            <a:ext cx="8427619" cy="1999987"/>
          </a:xfrm>
          <a:prstGeom prst="rect">
            <a:avLst/>
          </a:prstGeom>
          <a:noFill/>
          <a:ln>
            <a:noFill/>
          </a:ln>
        </p:spPr>
      </p:pic>
      <p:pic>
        <p:nvPicPr>
          <p:cNvPr id="7" name="Google Shape;171;p12">
            <a:extLst>
              <a:ext uri="{FF2B5EF4-FFF2-40B4-BE49-F238E27FC236}">
                <a16:creationId xmlns:a16="http://schemas.microsoft.com/office/drawing/2014/main" id="{F7A5D207-9779-408A-74C7-33CC76C76D92}"/>
              </a:ext>
            </a:extLst>
          </p:cNvPr>
          <p:cNvPicPr preferRelativeResize="0">
            <a:picLocks noChangeAspect="1"/>
          </p:cNvPicPr>
          <p:nvPr/>
        </p:nvPicPr>
        <p:blipFill rotWithShape="1">
          <a:blip r:embed="rId4">
            <a:alphaModFix/>
          </a:blip>
          <a:srcRect/>
          <a:stretch/>
        </p:blipFill>
        <p:spPr>
          <a:xfrm>
            <a:off x="1887979" y="4043590"/>
            <a:ext cx="8416041" cy="1546812"/>
          </a:xfrm>
          <a:prstGeom prst="rect">
            <a:avLst/>
          </a:prstGeom>
          <a:noFill/>
          <a:ln>
            <a:noFill/>
          </a:ln>
        </p:spPr>
      </p:pic>
      <p:sp>
        <p:nvSpPr>
          <p:cNvPr id="4" name="Oval 3">
            <a:extLst>
              <a:ext uri="{FF2B5EF4-FFF2-40B4-BE49-F238E27FC236}">
                <a16:creationId xmlns:a16="http://schemas.microsoft.com/office/drawing/2014/main" id="{4BC9CBC3-27EE-5AF5-AD44-71B5A030A78F}"/>
              </a:ext>
            </a:extLst>
          </p:cNvPr>
          <p:cNvSpPr/>
          <p:nvPr/>
        </p:nvSpPr>
        <p:spPr>
          <a:xfrm>
            <a:off x="9153236" y="4295142"/>
            <a:ext cx="812800" cy="609600"/>
          </a:xfrm>
          <a:prstGeom prst="ellipse">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9A42FABE-4C60-6D6C-C0DB-F0A7FB871088}"/>
              </a:ext>
            </a:extLst>
          </p:cNvPr>
          <p:cNvSpPr/>
          <p:nvPr/>
        </p:nvSpPr>
        <p:spPr>
          <a:xfrm>
            <a:off x="2798617" y="4295142"/>
            <a:ext cx="517237" cy="52185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866D3C0-5C07-BED0-A694-6231EB98098C}"/>
              </a:ext>
            </a:extLst>
          </p:cNvPr>
          <p:cNvSpPr/>
          <p:nvPr/>
        </p:nvSpPr>
        <p:spPr>
          <a:xfrm>
            <a:off x="3340824" y="4295142"/>
            <a:ext cx="517237" cy="521854"/>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4994945-4F9D-14E4-9127-F4C5AA9350D0}"/>
              </a:ext>
            </a:extLst>
          </p:cNvPr>
          <p:cNvSpPr/>
          <p:nvPr/>
        </p:nvSpPr>
        <p:spPr>
          <a:xfrm>
            <a:off x="5150639" y="4300225"/>
            <a:ext cx="659034" cy="45234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F2734B5-D14A-81E0-8B31-3571737476A7}"/>
              </a:ext>
            </a:extLst>
          </p:cNvPr>
          <p:cNvSpPr/>
          <p:nvPr/>
        </p:nvSpPr>
        <p:spPr>
          <a:xfrm>
            <a:off x="6052812" y="4295142"/>
            <a:ext cx="659034" cy="452349"/>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A1DF240-06D7-6C9C-718D-B0AAC875EEB0}"/>
              </a:ext>
            </a:extLst>
          </p:cNvPr>
          <p:cNvSpPr/>
          <p:nvPr/>
        </p:nvSpPr>
        <p:spPr>
          <a:xfrm>
            <a:off x="7539357" y="4304263"/>
            <a:ext cx="711706" cy="521853"/>
          </a:xfrm>
          <a:prstGeom prst="ellipse">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5321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38C5A2A-7123-7CAA-F1F0-9AF43CD23DC7}"/>
              </a:ext>
            </a:extLst>
          </p:cNvPr>
          <p:cNvSpPr/>
          <p:nvPr/>
        </p:nvSpPr>
        <p:spPr>
          <a:xfrm>
            <a:off x="7109397" y="3211643"/>
            <a:ext cx="3267364" cy="34456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1">
            <a:extLst>
              <a:ext uri="{FF2B5EF4-FFF2-40B4-BE49-F238E27FC236}">
                <a16:creationId xmlns:a16="http://schemas.microsoft.com/office/drawing/2014/main" id="{FEDA2E98-AE75-4C76-B3F4-FDD9E994B82E}"/>
              </a:ext>
            </a:extLst>
          </p:cNvPr>
          <p:cNvSpPr>
            <a:spLocks noGrp="1"/>
          </p:cNvSpPr>
          <p:nvPr>
            <p:ph idx="1"/>
          </p:nvPr>
        </p:nvSpPr>
        <p:spPr>
          <a:xfrm>
            <a:off x="381000" y="1176329"/>
            <a:ext cx="11811000" cy="1779180"/>
          </a:xfrm>
          <a:solidFill>
            <a:schemeClr val="bg1"/>
          </a:solidFill>
        </p:spPr>
        <p:txBody>
          <a:bodyPr>
            <a:normAutofit/>
          </a:bodyPr>
          <a:lstStyle/>
          <a:p>
            <a:r>
              <a:rPr lang="en-US" dirty="0"/>
              <a:t>This is the first work to use a similarity measure to select positive and negative pairs in time-series contrastive learning</a:t>
            </a:r>
          </a:p>
          <a:p>
            <a:r>
              <a:rPr lang="en-US" dirty="0"/>
              <a:t>We demonstrate that our learned measure predicts mutual class membership</a:t>
            </a:r>
          </a:p>
          <a:p>
            <a:r>
              <a:rPr lang="en-US" dirty="0"/>
              <a:t>Our REBAR contrastive learning approach achieves SOTA performance</a:t>
            </a:r>
          </a:p>
        </p:txBody>
      </p:sp>
      <p:sp>
        <p:nvSpPr>
          <p:cNvPr id="3" name="Slide Number Placeholder 2">
            <a:extLst>
              <a:ext uri="{FF2B5EF4-FFF2-40B4-BE49-F238E27FC236}">
                <a16:creationId xmlns:a16="http://schemas.microsoft.com/office/drawing/2014/main" id="{FECEFC3B-235F-1459-D291-C5A7E82441C4}"/>
              </a:ext>
            </a:extLst>
          </p:cNvPr>
          <p:cNvSpPr>
            <a:spLocks noGrp="1"/>
          </p:cNvSpPr>
          <p:nvPr>
            <p:ph type="sldNum" sz="quarter" idx="12"/>
          </p:nvPr>
        </p:nvSpPr>
        <p:spPr/>
        <p:txBody>
          <a:bodyPr/>
          <a:lstStyle/>
          <a:p>
            <a:fld id="{AE678206-0642-9F48-9727-6B519CB285FA}" type="slidenum">
              <a:rPr lang="en-US" smtClean="0"/>
              <a:t>26</a:t>
            </a:fld>
            <a:endParaRPr lang="en-US"/>
          </a:p>
        </p:txBody>
      </p:sp>
      <p:sp>
        <p:nvSpPr>
          <p:cNvPr id="4" name="Title 3">
            <a:extLst>
              <a:ext uri="{FF2B5EF4-FFF2-40B4-BE49-F238E27FC236}">
                <a16:creationId xmlns:a16="http://schemas.microsoft.com/office/drawing/2014/main" id="{5D721323-7D97-9493-9948-47ADCC91E612}"/>
              </a:ext>
            </a:extLst>
          </p:cNvPr>
          <p:cNvSpPr>
            <a:spLocks noGrp="1"/>
          </p:cNvSpPr>
          <p:nvPr>
            <p:ph type="title"/>
          </p:nvPr>
        </p:nvSpPr>
        <p:spPr/>
        <p:txBody>
          <a:bodyPr/>
          <a:lstStyle/>
          <a:p>
            <a:r>
              <a:rPr lang="en-US" dirty="0"/>
              <a:t>Conclusion</a:t>
            </a:r>
          </a:p>
        </p:txBody>
      </p:sp>
      <p:pic>
        <p:nvPicPr>
          <p:cNvPr id="7" name="Picture 6">
            <a:extLst>
              <a:ext uri="{FF2B5EF4-FFF2-40B4-BE49-F238E27FC236}">
                <a16:creationId xmlns:a16="http://schemas.microsoft.com/office/drawing/2014/main" id="{0C3E716C-EB1A-2306-9D05-726491115A16}"/>
              </a:ext>
            </a:extLst>
          </p:cNvPr>
          <p:cNvPicPr>
            <a:picLocks noChangeAspect="1"/>
          </p:cNvPicPr>
          <p:nvPr/>
        </p:nvPicPr>
        <p:blipFill>
          <a:blip r:embed="rId3"/>
          <a:stretch>
            <a:fillRect/>
          </a:stretch>
        </p:blipFill>
        <p:spPr>
          <a:xfrm>
            <a:off x="1815239" y="3086927"/>
            <a:ext cx="8561522" cy="3512505"/>
          </a:xfrm>
          <a:prstGeom prst="rect">
            <a:avLst/>
          </a:prstGeom>
          <a:ln>
            <a:solidFill>
              <a:schemeClr val="tx1"/>
            </a:solidFill>
          </a:ln>
        </p:spPr>
      </p:pic>
    </p:spTree>
    <p:extLst>
      <p:ext uri="{BB962C8B-B14F-4D97-AF65-F5344CB8AC3E}">
        <p14:creationId xmlns:p14="http://schemas.microsoft.com/office/powerpoint/2010/main" val="7880771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Downstream Linear Probe Results</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27</a:t>
            </a:fld>
            <a:endParaRPr lang="en-US"/>
          </a:p>
        </p:txBody>
      </p:sp>
      <p:pic>
        <p:nvPicPr>
          <p:cNvPr id="4" name="Google Shape;173;p12">
            <a:extLst>
              <a:ext uri="{FF2B5EF4-FFF2-40B4-BE49-F238E27FC236}">
                <a16:creationId xmlns:a16="http://schemas.microsoft.com/office/drawing/2014/main" id="{A8144F87-D452-5EF7-6A2D-6293A791435E}"/>
              </a:ext>
            </a:extLst>
          </p:cNvPr>
          <p:cNvPicPr preferRelativeResize="0">
            <a:picLocks noChangeAspect="1"/>
          </p:cNvPicPr>
          <p:nvPr/>
        </p:nvPicPr>
        <p:blipFill rotWithShape="1">
          <a:blip r:embed="rId3">
            <a:alphaModFix/>
          </a:blip>
          <a:srcRect/>
          <a:stretch/>
        </p:blipFill>
        <p:spPr>
          <a:xfrm>
            <a:off x="2250093" y="1215483"/>
            <a:ext cx="7602979" cy="1905565"/>
          </a:xfrm>
          <a:prstGeom prst="rect">
            <a:avLst/>
          </a:prstGeom>
          <a:noFill/>
          <a:ln>
            <a:noFill/>
          </a:ln>
        </p:spPr>
      </p:pic>
      <p:pic>
        <p:nvPicPr>
          <p:cNvPr id="8" name="Google Shape;171;p12">
            <a:extLst>
              <a:ext uri="{FF2B5EF4-FFF2-40B4-BE49-F238E27FC236}">
                <a16:creationId xmlns:a16="http://schemas.microsoft.com/office/drawing/2014/main" id="{1D0EFC52-55E6-8772-3DE2-18917956BAE6}"/>
              </a:ext>
            </a:extLst>
          </p:cNvPr>
          <p:cNvPicPr preferRelativeResize="0">
            <a:picLocks noChangeAspect="1"/>
          </p:cNvPicPr>
          <p:nvPr/>
        </p:nvPicPr>
        <p:blipFill rotWithShape="1">
          <a:blip r:embed="rId4">
            <a:alphaModFix/>
          </a:blip>
          <a:srcRect/>
          <a:stretch/>
        </p:blipFill>
        <p:spPr>
          <a:xfrm>
            <a:off x="2055539" y="3842518"/>
            <a:ext cx="8416041" cy="1546812"/>
          </a:xfrm>
          <a:prstGeom prst="rect">
            <a:avLst/>
          </a:prstGeom>
          <a:noFill/>
          <a:ln>
            <a:noFill/>
          </a:ln>
        </p:spPr>
      </p:pic>
    </p:spTree>
    <p:extLst>
      <p:ext uri="{BB962C8B-B14F-4D97-AF65-F5344CB8AC3E}">
        <p14:creationId xmlns:p14="http://schemas.microsoft.com/office/powerpoint/2010/main" val="140093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66EE-72D4-0FCB-1649-831BF0D41E3D}"/>
              </a:ext>
            </a:extLst>
          </p:cNvPr>
          <p:cNvSpPr>
            <a:spLocks noGrp="1"/>
          </p:cNvSpPr>
          <p:nvPr>
            <p:ph type="title"/>
          </p:nvPr>
        </p:nvSpPr>
        <p:spPr/>
        <p:txBody>
          <a:bodyPr/>
          <a:lstStyle/>
          <a:p>
            <a:r>
              <a:rPr lang="en-US" dirty="0"/>
              <a:t>Downstream Clustering Results</a:t>
            </a:r>
          </a:p>
        </p:txBody>
      </p:sp>
      <p:sp>
        <p:nvSpPr>
          <p:cNvPr id="3" name="Content Placeholder 2">
            <a:extLst>
              <a:ext uri="{FF2B5EF4-FFF2-40B4-BE49-F238E27FC236}">
                <a16:creationId xmlns:a16="http://schemas.microsoft.com/office/drawing/2014/main" id="{BBBF87DF-BA6E-B2FE-6377-1FDA6236EF5C}"/>
              </a:ext>
            </a:extLst>
          </p:cNvPr>
          <p:cNvSpPr>
            <a:spLocks noGrp="1"/>
          </p:cNvSpPr>
          <p:nvPr>
            <p:ph sz="half" idx="1"/>
          </p:nvPr>
        </p:nvSpPr>
        <p:spPr>
          <a:xfrm>
            <a:off x="379047" y="3076154"/>
            <a:ext cx="11526625" cy="3647919"/>
          </a:xfrm>
          <a:solidFill>
            <a:schemeClr val="bg1"/>
          </a:solidFill>
        </p:spPr>
        <p:txBody>
          <a:bodyPr>
            <a:normAutofit fontScale="92500"/>
          </a:bodyPr>
          <a:lstStyle/>
          <a:p>
            <a:pPr marL="0" lvl="0" indent="0" algn="l" rtl="0">
              <a:lnSpc>
                <a:spcPct val="105000"/>
              </a:lnSpc>
              <a:spcBef>
                <a:spcPts val="1200"/>
              </a:spcBef>
              <a:spcAft>
                <a:spcPts val="1200"/>
              </a:spcAft>
              <a:buSzPts val="935"/>
              <a:buNone/>
            </a:pPr>
            <a:r>
              <a:rPr lang="en-US" sz="2800" b="1" dirty="0" err="1"/>
              <a:t>Clusterability</a:t>
            </a:r>
            <a:r>
              <a:rPr lang="en-US" sz="2800" b="1" dirty="0"/>
              <a:t> results </a:t>
            </a:r>
            <a:r>
              <a:rPr lang="en-US" sz="2800" dirty="0"/>
              <a:t>demonstrate that REBAR has a strong agreement between k-mean clusters and true labels, </a:t>
            </a:r>
            <a:r>
              <a:rPr lang="en-US" sz="2800" b="1" dirty="0"/>
              <a:t>corroborating classification results</a:t>
            </a:r>
            <a:r>
              <a:rPr lang="en-US" sz="2800" dirty="0"/>
              <a:t>. </a:t>
            </a:r>
          </a:p>
          <a:p>
            <a:pPr marL="0" lvl="0" indent="0" algn="l" rtl="0">
              <a:lnSpc>
                <a:spcPct val="105000"/>
              </a:lnSpc>
              <a:spcBef>
                <a:spcPts val="1200"/>
              </a:spcBef>
              <a:spcAft>
                <a:spcPts val="1200"/>
              </a:spcAft>
              <a:buSzPts val="935"/>
              <a:buNone/>
            </a:pPr>
            <a:endParaRPr lang="en-US" sz="2800" dirty="0"/>
          </a:p>
          <a:p>
            <a:pPr marL="0" lvl="0" indent="0" algn="l" rtl="0">
              <a:lnSpc>
                <a:spcPct val="105000"/>
              </a:lnSpc>
              <a:spcBef>
                <a:spcPts val="1200"/>
              </a:spcBef>
              <a:spcAft>
                <a:spcPts val="1200"/>
              </a:spcAft>
              <a:buSzPts val="935"/>
              <a:buNone/>
            </a:pPr>
            <a:endParaRPr lang="en-US" dirty="0"/>
          </a:p>
          <a:p>
            <a:pPr marL="0" lvl="0" indent="0" algn="l" rtl="0">
              <a:lnSpc>
                <a:spcPct val="105000"/>
              </a:lnSpc>
              <a:spcBef>
                <a:spcPts val="1200"/>
              </a:spcBef>
              <a:spcAft>
                <a:spcPts val="1200"/>
              </a:spcAft>
              <a:buSzPts val="935"/>
              <a:buNone/>
            </a:pPr>
            <a:r>
              <a:rPr lang="en-US" sz="2800" dirty="0"/>
              <a:t>In the t-SNE visualization, unlike most methods, REBAR is able to distinguish between the walk, walk up, and walk down labels.</a:t>
            </a:r>
          </a:p>
        </p:txBody>
      </p:sp>
      <p:sp>
        <p:nvSpPr>
          <p:cNvPr id="5" name="Slide Number Placeholder 4">
            <a:extLst>
              <a:ext uri="{FF2B5EF4-FFF2-40B4-BE49-F238E27FC236}">
                <a16:creationId xmlns:a16="http://schemas.microsoft.com/office/drawing/2014/main" id="{63DA876E-E6A7-5F02-D536-499473782175}"/>
              </a:ext>
            </a:extLst>
          </p:cNvPr>
          <p:cNvSpPr>
            <a:spLocks noGrp="1"/>
          </p:cNvSpPr>
          <p:nvPr>
            <p:ph type="sldNum" sz="quarter" idx="12"/>
          </p:nvPr>
        </p:nvSpPr>
        <p:spPr/>
        <p:txBody>
          <a:bodyPr/>
          <a:lstStyle/>
          <a:p>
            <a:fld id="{AE678206-0642-9F48-9727-6B519CB285FA}" type="slidenum">
              <a:rPr lang="en-US" smtClean="0"/>
              <a:t>28</a:t>
            </a:fld>
            <a:endParaRPr lang="en-US"/>
          </a:p>
        </p:txBody>
      </p:sp>
      <p:pic>
        <p:nvPicPr>
          <p:cNvPr id="6" name="Google Shape;172;p12">
            <a:extLst>
              <a:ext uri="{FF2B5EF4-FFF2-40B4-BE49-F238E27FC236}">
                <a16:creationId xmlns:a16="http://schemas.microsoft.com/office/drawing/2014/main" id="{F28835DD-1120-9F47-E016-F2EDA544F6E3}"/>
              </a:ext>
            </a:extLst>
          </p:cNvPr>
          <p:cNvPicPr preferRelativeResize="0">
            <a:picLocks noChangeAspect="1"/>
          </p:cNvPicPr>
          <p:nvPr/>
        </p:nvPicPr>
        <p:blipFill rotWithShape="1">
          <a:blip r:embed="rId3">
            <a:alphaModFix/>
          </a:blip>
          <a:srcRect/>
          <a:stretch/>
        </p:blipFill>
        <p:spPr>
          <a:xfrm>
            <a:off x="1876401" y="1085424"/>
            <a:ext cx="8427619" cy="1999987"/>
          </a:xfrm>
          <a:prstGeom prst="rect">
            <a:avLst/>
          </a:prstGeom>
          <a:noFill/>
          <a:ln>
            <a:noFill/>
          </a:ln>
        </p:spPr>
      </p:pic>
      <p:pic>
        <p:nvPicPr>
          <p:cNvPr id="7" name="Google Shape;171;p12">
            <a:extLst>
              <a:ext uri="{FF2B5EF4-FFF2-40B4-BE49-F238E27FC236}">
                <a16:creationId xmlns:a16="http://schemas.microsoft.com/office/drawing/2014/main" id="{F7A5D207-9779-408A-74C7-33CC76C76D92}"/>
              </a:ext>
            </a:extLst>
          </p:cNvPr>
          <p:cNvPicPr preferRelativeResize="0">
            <a:picLocks noChangeAspect="1"/>
          </p:cNvPicPr>
          <p:nvPr/>
        </p:nvPicPr>
        <p:blipFill rotWithShape="1">
          <a:blip r:embed="rId4">
            <a:alphaModFix/>
          </a:blip>
          <a:srcRect/>
          <a:stretch/>
        </p:blipFill>
        <p:spPr>
          <a:xfrm>
            <a:off x="1887979" y="4043590"/>
            <a:ext cx="8416041" cy="1546812"/>
          </a:xfrm>
          <a:prstGeom prst="rect">
            <a:avLst/>
          </a:prstGeom>
          <a:noFill/>
          <a:ln>
            <a:noFill/>
          </a:ln>
        </p:spPr>
      </p:pic>
    </p:spTree>
    <p:extLst>
      <p:ext uri="{BB962C8B-B14F-4D97-AF65-F5344CB8AC3E}">
        <p14:creationId xmlns:p14="http://schemas.microsoft.com/office/powerpoint/2010/main" val="1981585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0999" y="1215484"/>
            <a:ext cx="6763967" cy="5083175"/>
          </a:xfrm>
        </p:spPr>
        <p:txBody>
          <a:bodyPr>
            <a:normAutofit/>
          </a:bodyPr>
          <a:lstStyle/>
          <a:p>
            <a:pPr rtl="0">
              <a:spcBef>
                <a:spcPts val="1000"/>
              </a:spcBef>
              <a:spcAft>
                <a:spcPts val="2500"/>
              </a:spcAft>
            </a:pPr>
            <a:r>
              <a:rPr lang="en-US" b="0" i="0" u="none" strike="noStrike" dirty="0">
                <a:solidFill>
                  <a:srgbClr val="003057"/>
                </a:solidFill>
                <a:effectLst/>
                <a:latin typeface="Roboto" panose="02000000000000000000" pitchFamily="2" charset="0"/>
              </a:rPr>
              <a:t>Advances in wearable sensors technology </a:t>
            </a:r>
            <a:r>
              <a:rPr lang="en-US" dirty="0"/>
              <a:t>→</a:t>
            </a:r>
            <a:r>
              <a:rPr lang="en-US" b="0" i="0" u="none" strike="noStrike" dirty="0">
                <a:solidFill>
                  <a:srgbClr val="003057"/>
                </a:solidFill>
                <a:effectLst/>
                <a:latin typeface="Roboto" panose="02000000000000000000" pitchFamily="2" charset="0"/>
              </a:rPr>
              <a:t> </a:t>
            </a:r>
            <a:r>
              <a:rPr lang="en-US" dirty="0"/>
              <a:t>L</a:t>
            </a:r>
            <a:r>
              <a:rPr lang="en-US" b="0" i="0" u="none" strike="noStrike" dirty="0">
                <a:solidFill>
                  <a:srgbClr val="003057"/>
                </a:solidFill>
                <a:effectLst/>
                <a:latin typeface="Roboto" panose="02000000000000000000" pitchFamily="2" charset="0"/>
              </a:rPr>
              <a:t>arge volumes of </a:t>
            </a:r>
            <a:r>
              <a:rPr lang="en-US" b="1" i="0" u="none" strike="noStrike" dirty="0">
                <a:solidFill>
                  <a:srgbClr val="003057"/>
                </a:solidFill>
                <a:effectLst/>
                <a:latin typeface="Roboto" panose="02000000000000000000" pitchFamily="2" charset="0"/>
              </a:rPr>
              <a:t>unlabeled</a:t>
            </a:r>
            <a:r>
              <a:rPr lang="en-US" b="0" i="0" u="none" strike="noStrike" dirty="0">
                <a:solidFill>
                  <a:srgbClr val="003057"/>
                </a:solidFill>
                <a:effectLst/>
                <a:latin typeface="Roboto" panose="02000000000000000000" pitchFamily="2" charset="0"/>
              </a:rPr>
              <a:t> health time-series signals</a:t>
            </a:r>
          </a:p>
          <a:p>
            <a:pPr rtl="0">
              <a:spcBef>
                <a:spcPts val="1000"/>
              </a:spcBef>
            </a:pPr>
            <a:r>
              <a:rPr lang="en-US" dirty="0"/>
              <a:t>Contrastive learning is a strong self-supervised learning method, but identifying positive pairs is non-trivial</a:t>
            </a:r>
          </a:p>
          <a:p>
            <a:pPr rtl="0">
              <a:spcBef>
                <a:spcPts val="1000"/>
              </a:spcBef>
            </a:pPr>
            <a:endParaRPr lang="en-US" dirty="0"/>
          </a:p>
          <a:p>
            <a:r>
              <a:rPr lang="en-US" dirty="0"/>
              <a:t>The positive pairs must be </a:t>
            </a:r>
            <a:r>
              <a:rPr lang="en-US" b="1" dirty="0"/>
              <a:t>similar</a:t>
            </a:r>
            <a:r>
              <a:rPr lang="en-US" dirty="0"/>
              <a:t> enough to </a:t>
            </a:r>
            <a:r>
              <a:rPr lang="en-US" b="1" dirty="0"/>
              <a:t>share semantic meaning </a:t>
            </a:r>
            <a:r>
              <a:rPr lang="en-US" dirty="0"/>
              <a:t>but </a:t>
            </a:r>
            <a:r>
              <a:rPr lang="en-US" b="1" dirty="0"/>
              <a:t>different</a:t>
            </a:r>
            <a:r>
              <a:rPr lang="en-US" dirty="0"/>
              <a:t> enough to </a:t>
            </a:r>
            <a:r>
              <a:rPr lang="en-US" b="1" dirty="0"/>
              <a:t>capture within-class variation</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3</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normAutofit/>
          </a:bodyPr>
          <a:lstStyle/>
          <a:p>
            <a:r>
              <a:rPr lang="en-US" dirty="0"/>
              <a:t>Self-supervised Contrastive Learning</a:t>
            </a:r>
          </a:p>
        </p:txBody>
      </p:sp>
      <p:grpSp>
        <p:nvGrpSpPr>
          <p:cNvPr id="41" name="Group 40">
            <a:extLst>
              <a:ext uri="{FF2B5EF4-FFF2-40B4-BE49-F238E27FC236}">
                <a16:creationId xmlns:a16="http://schemas.microsoft.com/office/drawing/2014/main" id="{D1AAFD9B-1746-2249-CF87-15BF65740704}"/>
              </a:ext>
            </a:extLst>
          </p:cNvPr>
          <p:cNvGrpSpPr/>
          <p:nvPr/>
        </p:nvGrpSpPr>
        <p:grpSpPr>
          <a:xfrm rot="16200000">
            <a:off x="9031992" y="2436736"/>
            <a:ext cx="1371600" cy="3694175"/>
            <a:chOff x="9771545" y="3917389"/>
            <a:chExt cx="1371600" cy="3694175"/>
          </a:xfrm>
        </p:grpSpPr>
        <p:cxnSp>
          <p:nvCxnSpPr>
            <p:cNvPr id="25" name="Google Shape;1024;p14">
              <a:extLst>
                <a:ext uri="{FF2B5EF4-FFF2-40B4-BE49-F238E27FC236}">
                  <a16:creationId xmlns:a16="http://schemas.microsoft.com/office/drawing/2014/main" id="{4A697E38-397B-536F-442A-28A862F21F11}"/>
                </a:ext>
              </a:extLst>
            </p:cNvPr>
            <p:cNvCxnSpPr>
              <a:cxnSpLocks/>
              <a:stCxn id="32" idx="4"/>
            </p:cNvCxnSpPr>
            <p:nvPr/>
          </p:nvCxnSpPr>
          <p:spPr bwMode="auto">
            <a:xfrm rot="5400000">
              <a:off x="10302224" y="4529698"/>
              <a:ext cx="310229" cy="12"/>
            </a:xfrm>
            <a:prstGeom prst="straightConnector1">
              <a:avLst/>
            </a:prstGeom>
            <a:noFill/>
            <a:ln w="28575" cap="flat" cmpd="sng">
              <a:solidFill>
                <a:srgbClr val="1155CC"/>
              </a:solidFill>
              <a:prstDash val="solid"/>
              <a:round/>
              <a:headEnd type="none" w="med" len="med"/>
              <a:tailEnd type="triangle" w="med" len="med"/>
            </a:ln>
          </p:spPr>
        </p:cxnSp>
        <p:cxnSp>
          <p:nvCxnSpPr>
            <p:cNvPr id="26" name="Google Shape;1026;p14">
              <a:extLst>
                <a:ext uri="{FF2B5EF4-FFF2-40B4-BE49-F238E27FC236}">
                  <a16:creationId xmlns:a16="http://schemas.microsoft.com/office/drawing/2014/main" id="{153E3C82-6987-C155-CF88-94FA89D62BD5}"/>
                </a:ext>
              </a:extLst>
            </p:cNvPr>
            <p:cNvCxnSpPr>
              <a:cxnSpLocks/>
              <a:stCxn id="31" idx="0"/>
            </p:cNvCxnSpPr>
            <p:nvPr/>
          </p:nvCxnSpPr>
          <p:spPr bwMode="auto">
            <a:xfrm rot="5400000" flipH="1" flipV="1">
              <a:off x="10301553" y="4840598"/>
              <a:ext cx="311571" cy="12"/>
            </a:xfrm>
            <a:prstGeom prst="straightConnector1">
              <a:avLst/>
            </a:prstGeom>
            <a:noFill/>
            <a:ln w="28575" cap="flat" cmpd="sng">
              <a:solidFill>
                <a:srgbClr val="1155CC"/>
              </a:solidFill>
              <a:prstDash val="solid"/>
              <a:round/>
              <a:headEnd type="none" w="med" len="med"/>
              <a:tailEnd type="triangle" w="med" len="med"/>
            </a:ln>
          </p:spPr>
        </p:cxnSp>
        <p:cxnSp>
          <p:nvCxnSpPr>
            <p:cNvPr id="27" name="Google Shape;1028;p14">
              <a:extLst>
                <a:ext uri="{FF2B5EF4-FFF2-40B4-BE49-F238E27FC236}">
                  <a16:creationId xmlns:a16="http://schemas.microsoft.com/office/drawing/2014/main" id="{7039F4F3-166D-89EE-E66D-18BCA6D310AC}"/>
                </a:ext>
              </a:extLst>
            </p:cNvPr>
            <p:cNvCxnSpPr>
              <a:cxnSpLocks/>
            </p:cNvCxnSpPr>
            <p:nvPr/>
          </p:nvCxnSpPr>
          <p:spPr bwMode="auto">
            <a:xfrm flipH="1">
              <a:off x="10085095" y="5608790"/>
              <a:ext cx="188100" cy="478800"/>
            </a:xfrm>
            <a:prstGeom prst="straightConnector1">
              <a:avLst/>
            </a:prstGeom>
            <a:noFill/>
            <a:ln w="28575" cap="flat" cmpd="sng">
              <a:solidFill>
                <a:srgbClr val="990000"/>
              </a:solidFill>
              <a:prstDash val="solid"/>
              <a:round/>
              <a:headEnd type="none" w="med" len="med"/>
              <a:tailEnd type="triangle" w="med" len="med"/>
            </a:ln>
          </p:spPr>
        </p:cxnSp>
        <p:cxnSp>
          <p:nvCxnSpPr>
            <p:cNvPr id="28" name="Google Shape;1029;p14">
              <a:extLst>
                <a:ext uri="{FF2B5EF4-FFF2-40B4-BE49-F238E27FC236}">
                  <a16:creationId xmlns:a16="http://schemas.microsoft.com/office/drawing/2014/main" id="{B6014746-0A9E-BEA1-EA73-ADF386162E6E}"/>
                </a:ext>
              </a:extLst>
            </p:cNvPr>
            <p:cNvCxnSpPr>
              <a:cxnSpLocks/>
            </p:cNvCxnSpPr>
            <p:nvPr/>
          </p:nvCxnSpPr>
          <p:spPr bwMode="auto">
            <a:xfrm rot="10800000" flipH="1">
              <a:off x="10151688" y="5437334"/>
              <a:ext cx="188100" cy="478800"/>
            </a:xfrm>
            <a:prstGeom prst="straightConnector1">
              <a:avLst/>
            </a:prstGeom>
            <a:noFill/>
            <a:ln w="28575" cap="flat" cmpd="sng">
              <a:solidFill>
                <a:srgbClr val="990000"/>
              </a:solidFill>
              <a:prstDash val="solid"/>
              <a:round/>
              <a:headEnd type="none" w="med" len="med"/>
              <a:tailEnd type="triangle" w="med" len="med"/>
            </a:ln>
          </p:spPr>
        </p:cxnSp>
        <p:cxnSp>
          <p:nvCxnSpPr>
            <p:cNvPr id="29" name="Google Shape;1030;p14">
              <a:extLst>
                <a:ext uri="{FF2B5EF4-FFF2-40B4-BE49-F238E27FC236}">
                  <a16:creationId xmlns:a16="http://schemas.microsoft.com/office/drawing/2014/main" id="{0CF421EA-8844-EBD0-505C-46B9875F869A}"/>
                </a:ext>
              </a:extLst>
            </p:cNvPr>
            <p:cNvCxnSpPr>
              <a:cxnSpLocks/>
            </p:cNvCxnSpPr>
            <p:nvPr/>
          </p:nvCxnSpPr>
          <p:spPr bwMode="auto">
            <a:xfrm>
              <a:off x="10606570" y="5618315"/>
              <a:ext cx="259800" cy="1533600"/>
            </a:xfrm>
            <a:prstGeom prst="straightConnector1">
              <a:avLst/>
            </a:prstGeom>
            <a:noFill/>
            <a:ln w="28575" cap="flat" cmpd="sng">
              <a:solidFill>
                <a:srgbClr val="990000"/>
              </a:solidFill>
              <a:prstDash val="solid"/>
              <a:round/>
              <a:headEnd type="none" w="med" len="med"/>
              <a:tailEnd type="triangle" w="med" len="med"/>
            </a:ln>
          </p:spPr>
        </p:cxnSp>
        <p:cxnSp>
          <p:nvCxnSpPr>
            <p:cNvPr id="30" name="Google Shape;1031;p14">
              <a:extLst>
                <a:ext uri="{FF2B5EF4-FFF2-40B4-BE49-F238E27FC236}">
                  <a16:creationId xmlns:a16="http://schemas.microsoft.com/office/drawing/2014/main" id="{D75B65E1-C223-26D4-3D80-5971840393F8}"/>
                </a:ext>
              </a:extLst>
            </p:cNvPr>
            <p:cNvCxnSpPr>
              <a:cxnSpLocks/>
            </p:cNvCxnSpPr>
            <p:nvPr/>
          </p:nvCxnSpPr>
          <p:spPr bwMode="auto">
            <a:xfrm rot="10800000">
              <a:off x="10578070" y="5430265"/>
              <a:ext cx="257100" cy="1554900"/>
            </a:xfrm>
            <a:prstGeom prst="straightConnector1">
              <a:avLst/>
            </a:prstGeom>
            <a:noFill/>
            <a:ln w="28575" cap="flat" cmpd="sng">
              <a:solidFill>
                <a:srgbClr val="990000"/>
              </a:solidFill>
              <a:prstDash val="solid"/>
              <a:round/>
              <a:headEnd type="none" w="med" len="med"/>
              <a:tailEnd type="triangle" w="med" len="med"/>
            </a:ln>
          </p:spPr>
        </p:cxnSp>
        <p:sp>
          <p:nvSpPr>
            <p:cNvPr id="31" name="Google Shape;1025;p14">
              <a:extLst>
                <a:ext uri="{FF2B5EF4-FFF2-40B4-BE49-F238E27FC236}">
                  <a16:creationId xmlns:a16="http://schemas.microsoft.com/office/drawing/2014/main" id="{2EA0A5DE-A56A-A6A8-D131-4A74640B7F45}"/>
                </a:ext>
              </a:extLst>
            </p:cNvPr>
            <p:cNvSpPr/>
            <p:nvPr/>
          </p:nvSpPr>
          <p:spPr bwMode="auto">
            <a:xfrm>
              <a:off x="10228733" y="4996389"/>
              <a:ext cx="457200" cy="457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a:spcBef>
                  <a:spcPts val="0"/>
                </a:spcBef>
                <a:spcAft>
                  <a:spcPts val="0"/>
                </a:spcAft>
                <a:buNone/>
                <a:defRPr/>
              </a:pPr>
              <a:endParaRPr sz="1000">
                <a:latin typeface="Times New Roman"/>
                <a:ea typeface="Times New Roman"/>
                <a:cs typeface="Times New Roman"/>
              </a:endParaRPr>
            </a:p>
          </p:txBody>
        </p:sp>
        <p:sp>
          <p:nvSpPr>
            <p:cNvPr id="32" name="Google Shape;1027;p14">
              <a:extLst>
                <a:ext uri="{FF2B5EF4-FFF2-40B4-BE49-F238E27FC236}">
                  <a16:creationId xmlns:a16="http://schemas.microsoft.com/office/drawing/2014/main" id="{12CC1CBE-EBF8-03B8-A98D-6F4F57F50377}"/>
                </a:ext>
              </a:extLst>
            </p:cNvPr>
            <p:cNvSpPr/>
            <p:nvPr/>
          </p:nvSpPr>
          <p:spPr bwMode="auto">
            <a:xfrm>
              <a:off x="10228745" y="3917389"/>
              <a:ext cx="457200" cy="457200"/>
            </a:xfrm>
            <a:prstGeom prst="ellipse">
              <a:avLst/>
            </a:prstGeom>
            <a:solidFill>
              <a:srgbClr val="C9DAF8"/>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a:spcBef>
                  <a:spcPts val="0"/>
                </a:spcBef>
                <a:spcAft>
                  <a:spcPts val="0"/>
                </a:spcAft>
                <a:buNone/>
                <a:defRPr/>
              </a:pPr>
              <a:endParaRPr sz="1000">
                <a:latin typeface="Times New Roman"/>
                <a:ea typeface="Times New Roman"/>
                <a:cs typeface="Times New Roman"/>
              </a:endParaRPr>
            </a:p>
          </p:txBody>
        </p:sp>
        <p:sp>
          <p:nvSpPr>
            <p:cNvPr id="33" name="Google Shape;1032;p14">
              <a:extLst>
                <a:ext uri="{FF2B5EF4-FFF2-40B4-BE49-F238E27FC236}">
                  <a16:creationId xmlns:a16="http://schemas.microsoft.com/office/drawing/2014/main" id="{03C77B25-C7D9-7F89-2DFA-0C0671581684}"/>
                </a:ext>
              </a:extLst>
            </p:cNvPr>
            <p:cNvSpPr/>
            <p:nvPr/>
          </p:nvSpPr>
          <p:spPr bwMode="auto">
            <a:xfrm>
              <a:off x="10685945" y="7154364"/>
              <a:ext cx="457200" cy="457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a:spcBef>
                  <a:spcPts val="0"/>
                </a:spcBef>
                <a:spcAft>
                  <a:spcPts val="0"/>
                </a:spcAft>
                <a:buNone/>
                <a:defRPr/>
              </a:pPr>
              <a:endParaRPr sz="1000">
                <a:latin typeface="Times New Roman"/>
                <a:ea typeface="Times New Roman"/>
                <a:cs typeface="Times New Roman"/>
              </a:endParaRPr>
            </a:p>
          </p:txBody>
        </p:sp>
        <p:sp>
          <p:nvSpPr>
            <p:cNvPr id="34" name="Google Shape;1033;p14">
              <a:extLst>
                <a:ext uri="{FF2B5EF4-FFF2-40B4-BE49-F238E27FC236}">
                  <a16:creationId xmlns:a16="http://schemas.microsoft.com/office/drawing/2014/main" id="{2AD56776-5FCE-C190-2DAA-972B3EEB55A7}"/>
                </a:ext>
              </a:extLst>
            </p:cNvPr>
            <p:cNvSpPr/>
            <p:nvPr/>
          </p:nvSpPr>
          <p:spPr bwMode="auto">
            <a:xfrm>
              <a:off x="9771545" y="6075389"/>
              <a:ext cx="457200" cy="457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marL="0" lvl="0" indent="0" algn="ctr">
                <a:spcBef>
                  <a:spcPts val="0"/>
                </a:spcBef>
                <a:spcAft>
                  <a:spcPts val="0"/>
                </a:spcAft>
                <a:buNone/>
                <a:defRPr/>
              </a:pPr>
              <a:endParaRPr sz="1000">
                <a:latin typeface="Times New Roman"/>
                <a:ea typeface="Times New Roman"/>
                <a:cs typeface="Times New Roman"/>
              </a:endParaRPr>
            </a:p>
          </p:txBody>
        </p:sp>
      </p:grpSp>
      <p:sp>
        <p:nvSpPr>
          <p:cNvPr id="49" name="TextBox 48">
            <a:extLst>
              <a:ext uri="{FF2B5EF4-FFF2-40B4-BE49-F238E27FC236}">
                <a16:creationId xmlns:a16="http://schemas.microsoft.com/office/drawing/2014/main" id="{BBF46B4C-564F-1EF7-6A89-DC61872505E0}"/>
              </a:ext>
            </a:extLst>
          </p:cNvPr>
          <p:cNvSpPr txBox="1"/>
          <p:nvPr/>
        </p:nvSpPr>
        <p:spPr>
          <a:xfrm>
            <a:off x="7603015" y="3671831"/>
            <a:ext cx="992579"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Positive</a:t>
            </a:r>
          </a:p>
        </p:txBody>
      </p:sp>
      <p:sp>
        <p:nvSpPr>
          <p:cNvPr id="50" name="TextBox 49">
            <a:extLst>
              <a:ext uri="{FF2B5EF4-FFF2-40B4-BE49-F238E27FC236}">
                <a16:creationId xmlns:a16="http://schemas.microsoft.com/office/drawing/2014/main" id="{65813C44-C755-1639-F8F0-91DFB331E8DC}"/>
              </a:ext>
            </a:extLst>
          </p:cNvPr>
          <p:cNvSpPr txBox="1"/>
          <p:nvPr/>
        </p:nvSpPr>
        <p:spPr>
          <a:xfrm>
            <a:off x="8718082" y="3667717"/>
            <a:ext cx="920445"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Anchor</a:t>
            </a:r>
          </a:p>
        </p:txBody>
      </p:sp>
      <p:sp>
        <p:nvSpPr>
          <p:cNvPr id="51" name="TextBox 50">
            <a:extLst>
              <a:ext uri="{FF2B5EF4-FFF2-40B4-BE49-F238E27FC236}">
                <a16:creationId xmlns:a16="http://schemas.microsoft.com/office/drawing/2014/main" id="{5C3B632C-2757-E96D-640B-43CD73F6495F}"/>
              </a:ext>
            </a:extLst>
          </p:cNvPr>
          <p:cNvSpPr txBox="1"/>
          <p:nvPr/>
        </p:nvSpPr>
        <p:spPr>
          <a:xfrm>
            <a:off x="10450455" y="4179050"/>
            <a:ext cx="1210588" cy="369332"/>
          </a:xfrm>
          <a:prstGeom prst="rect">
            <a:avLst/>
          </a:prstGeom>
          <a:noFill/>
        </p:spPr>
        <p:txBody>
          <a:bodyPr wrap="none" rtlCol="0">
            <a:spAutoFit/>
          </a:bodyPr>
          <a:lstStyle/>
          <a:p>
            <a:r>
              <a:rPr lang="en-US" dirty="0">
                <a:latin typeface="Roboto" panose="02000000000000000000" pitchFamily="2" charset="0"/>
                <a:ea typeface="Roboto" panose="02000000000000000000" pitchFamily="2" charset="0"/>
                <a:cs typeface="Roboto" panose="02000000000000000000" pitchFamily="2" charset="0"/>
              </a:rPr>
              <a:t>Negatives</a:t>
            </a:r>
          </a:p>
        </p:txBody>
      </p:sp>
      <p:sp>
        <p:nvSpPr>
          <p:cNvPr id="52" name="Content Placeholder 1">
            <a:extLst>
              <a:ext uri="{FF2B5EF4-FFF2-40B4-BE49-F238E27FC236}">
                <a16:creationId xmlns:a16="http://schemas.microsoft.com/office/drawing/2014/main" id="{0FF2CC95-B186-1AA2-DDA6-4AF59198085C}"/>
              </a:ext>
            </a:extLst>
          </p:cNvPr>
          <p:cNvSpPr txBox="1">
            <a:spLocks/>
          </p:cNvSpPr>
          <p:nvPr/>
        </p:nvSpPr>
        <p:spPr>
          <a:xfrm>
            <a:off x="7668428" y="5173728"/>
            <a:ext cx="4048651" cy="9337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Aft>
                <a:spcPts val="2500"/>
              </a:spcAft>
              <a:buNone/>
            </a:pPr>
            <a:r>
              <a:rPr lang="en-US" sz="1600" dirty="0"/>
              <a:t>Contrastive Learning Approach</a:t>
            </a:r>
          </a:p>
        </p:txBody>
      </p:sp>
      <p:pic>
        <p:nvPicPr>
          <p:cNvPr id="5" name="Picture 4">
            <a:extLst>
              <a:ext uri="{FF2B5EF4-FFF2-40B4-BE49-F238E27FC236}">
                <a16:creationId xmlns:a16="http://schemas.microsoft.com/office/drawing/2014/main" id="{422BD2F3-AB8B-F789-33E3-3EE83438565F}"/>
              </a:ext>
            </a:extLst>
          </p:cNvPr>
          <p:cNvPicPr>
            <a:picLocks noChangeAspect="1"/>
          </p:cNvPicPr>
          <p:nvPr/>
        </p:nvPicPr>
        <p:blipFill>
          <a:blip r:embed="rId3"/>
          <a:stretch>
            <a:fillRect/>
          </a:stretch>
        </p:blipFill>
        <p:spPr>
          <a:xfrm>
            <a:off x="7603015" y="1229543"/>
            <a:ext cx="4343735" cy="1168043"/>
          </a:xfrm>
          <a:prstGeom prst="rect">
            <a:avLst/>
          </a:prstGeom>
        </p:spPr>
      </p:pic>
      <p:sp>
        <p:nvSpPr>
          <p:cNvPr id="6" name="TextBox 5">
            <a:extLst>
              <a:ext uri="{FF2B5EF4-FFF2-40B4-BE49-F238E27FC236}">
                <a16:creationId xmlns:a16="http://schemas.microsoft.com/office/drawing/2014/main" id="{03172A4E-0BF0-869A-AD85-21FC0146D493}"/>
              </a:ext>
            </a:extLst>
          </p:cNvPr>
          <p:cNvSpPr txBox="1"/>
          <p:nvPr/>
        </p:nvSpPr>
        <p:spPr>
          <a:xfrm>
            <a:off x="27382" y="6346899"/>
            <a:ext cx="9920547" cy="507831"/>
          </a:xfrm>
          <a:prstGeom prst="rect">
            <a:avLst/>
          </a:prstGeom>
          <a:noFill/>
        </p:spPr>
        <p:txBody>
          <a:bodyPr wrap="square" rtlCol="0">
            <a:spAutoFit/>
          </a:bodyPr>
          <a:lstStyle/>
          <a:p>
            <a:r>
              <a:rPr lang="en-US" sz="900" dirty="0"/>
              <a:t>[1] </a:t>
            </a:r>
            <a:r>
              <a:rPr lang="en-US" sz="900" dirty="0">
                <a:hlinkClick r:id="rId4">
                  <a:extLst>
                    <a:ext uri="{A12FA001-AC4F-418D-AE19-62706E023703}">
                      <ahyp:hlinkClr xmlns:ahyp="http://schemas.microsoft.com/office/drawing/2018/hyperlinkcolor" val="tx"/>
                    </a:ext>
                  </a:extLst>
                </a:hlinkClick>
              </a:rPr>
              <a:t>https://ouraring.com/</a:t>
            </a:r>
            <a:endParaRPr lang="en-US" sz="900" dirty="0"/>
          </a:p>
          <a:p>
            <a:r>
              <a:rPr lang="en-US" sz="900" dirty="0"/>
              <a:t>[2] </a:t>
            </a:r>
            <a:r>
              <a:rPr lang="en-US" sz="900" dirty="0">
                <a:hlinkClick r:id="rId5">
                  <a:extLst>
                    <a:ext uri="{A12FA001-AC4F-418D-AE19-62706E023703}">
                      <ahyp:hlinkClr xmlns:ahyp="http://schemas.microsoft.com/office/drawing/2018/hyperlinkcolor" val="tx"/>
                    </a:ext>
                  </a:extLst>
                </a:hlinkClick>
              </a:rPr>
              <a:t>https://www.apple.com/watch/</a:t>
            </a:r>
            <a:endParaRPr lang="en-US" sz="900" dirty="0"/>
          </a:p>
          <a:p>
            <a:r>
              <a:rPr lang="en-US" sz="900" dirty="0"/>
              <a:t>[3] </a:t>
            </a:r>
            <a:r>
              <a:rPr lang="en-US" sz="900" dirty="0">
                <a:hlinkClick r:id="rId6">
                  <a:extLst>
                    <a:ext uri="{A12FA001-AC4F-418D-AE19-62706E023703}">
                      <ahyp:hlinkClr xmlns:ahyp="http://schemas.microsoft.com/office/drawing/2018/hyperlinkcolor" val="tx"/>
                    </a:ext>
                  </a:extLst>
                </a:hlinkClick>
              </a:rPr>
              <a:t>https://www.irhythmtech.com/providers/zio-service/zio-monitors</a:t>
            </a:r>
            <a:endParaRPr lang="en-US" sz="900" dirty="0"/>
          </a:p>
        </p:txBody>
      </p:sp>
    </p:spTree>
    <p:extLst>
      <p:ext uri="{BB962C8B-B14F-4D97-AF65-F5344CB8AC3E}">
        <p14:creationId xmlns:p14="http://schemas.microsoft.com/office/powerpoint/2010/main" val="17134926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10E1BD-6859-D5C7-91C0-0455CF936072}"/>
              </a:ext>
            </a:extLst>
          </p:cNvPr>
          <p:cNvSpPr/>
          <p:nvPr/>
        </p:nvSpPr>
        <p:spPr>
          <a:xfrm>
            <a:off x="7475706" y="4109937"/>
            <a:ext cx="4475312" cy="274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D208-F156-E73F-BE10-9C1872815102}"/>
              </a:ext>
            </a:extLst>
          </p:cNvPr>
          <p:cNvSpPr>
            <a:spLocks noGrp="1"/>
          </p:cNvSpPr>
          <p:nvPr>
            <p:ph type="title"/>
          </p:nvPr>
        </p:nvSpPr>
        <p:spPr/>
        <p:txBody>
          <a:bodyPr>
            <a:normAutofit/>
          </a:bodyPr>
          <a:lstStyle/>
          <a:p>
            <a:r>
              <a:rPr lang="en-US" dirty="0"/>
              <a:t>Positive Pairs in Prior Work</a:t>
            </a:r>
          </a:p>
        </p:txBody>
      </p:sp>
      <p:sp>
        <p:nvSpPr>
          <p:cNvPr id="5" name="Slide Number Placeholder 4">
            <a:extLst>
              <a:ext uri="{FF2B5EF4-FFF2-40B4-BE49-F238E27FC236}">
                <a16:creationId xmlns:a16="http://schemas.microsoft.com/office/drawing/2014/main" id="{7045D1D9-1A56-5B16-EA57-CB64F20F77CB}"/>
              </a:ext>
            </a:extLst>
          </p:cNvPr>
          <p:cNvSpPr>
            <a:spLocks noGrp="1"/>
          </p:cNvSpPr>
          <p:nvPr>
            <p:ph type="sldNum" sz="quarter" idx="12"/>
          </p:nvPr>
        </p:nvSpPr>
        <p:spPr/>
        <p:txBody>
          <a:bodyPr/>
          <a:lstStyle/>
          <a:p>
            <a:fld id="{AE678206-0642-9F48-9727-6B519CB285FA}" type="slidenum">
              <a:rPr lang="en-US" smtClean="0"/>
              <a:t>4</a:t>
            </a:fld>
            <a:endParaRPr lang="en-US"/>
          </a:p>
        </p:txBody>
      </p:sp>
      <p:sp>
        <p:nvSpPr>
          <p:cNvPr id="7" name="Google Shape;89;p4">
            <a:extLst>
              <a:ext uri="{FF2B5EF4-FFF2-40B4-BE49-F238E27FC236}">
                <a16:creationId xmlns:a16="http://schemas.microsoft.com/office/drawing/2014/main" id="{CE929755-7558-6C5A-8E64-30D1427A7B05}"/>
              </a:ext>
            </a:extLst>
          </p:cNvPr>
          <p:cNvSpPr txBox="1"/>
          <p:nvPr/>
        </p:nvSpPr>
        <p:spPr>
          <a:xfrm>
            <a:off x="8633243" y="3360904"/>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SimCLR [1]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75EB4CE0-632B-63F6-9C7C-253FF9AF7A4B}"/>
              </a:ext>
            </a:extLst>
          </p:cNvPr>
          <p:cNvGrpSpPr>
            <a:grpSpLocks noChangeAspect="1"/>
          </p:cNvGrpSpPr>
          <p:nvPr/>
        </p:nvGrpSpPr>
        <p:grpSpPr>
          <a:xfrm>
            <a:off x="8100946" y="129230"/>
            <a:ext cx="3761618" cy="3225124"/>
            <a:chOff x="8705119" y="1125235"/>
            <a:chExt cx="1799275" cy="1542656"/>
          </a:xfrm>
        </p:grpSpPr>
        <p:pic>
          <p:nvPicPr>
            <p:cNvPr id="6" name="Google Shape;87;p4">
              <a:extLst>
                <a:ext uri="{FF2B5EF4-FFF2-40B4-BE49-F238E27FC236}">
                  <a16:creationId xmlns:a16="http://schemas.microsoft.com/office/drawing/2014/main" id="{9FFA0193-631F-6963-6A33-A8D826B98D62}"/>
                </a:ext>
              </a:extLst>
            </p:cNvPr>
            <p:cNvPicPr preferRelativeResize="0"/>
            <p:nvPr/>
          </p:nvPicPr>
          <p:blipFill rotWithShape="1">
            <a:blip r:embed="rId3">
              <a:alphaModFix/>
            </a:blip>
            <a:srcRect b="74793"/>
            <a:stretch/>
          </p:blipFill>
          <p:spPr>
            <a:xfrm>
              <a:off x="8705119" y="1125235"/>
              <a:ext cx="1799275" cy="466975"/>
            </a:xfrm>
            <a:prstGeom prst="rect">
              <a:avLst/>
            </a:prstGeom>
            <a:noFill/>
            <a:ln>
              <a:noFill/>
            </a:ln>
          </p:spPr>
        </p:pic>
        <p:pic>
          <p:nvPicPr>
            <p:cNvPr id="8" name="Google Shape;91;p4">
              <a:extLst>
                <a:ext uri="{FF2B5EF4-FFF2-40B4-BE49-F238E27FC236}">
                  <a16:creationId xmlns:a16="http://schemas.microsoft.com/office/drawing/2014/main" id="{81E160CF-B91D-6512-6A90-EA668D130567}"/>
                </a:ext>
              </a:extLst>
            </p:cNvPr>
            <p:cNvPicPr preferRelativeResize="0"/>
            <p:nvPr/>
          </p:nvPicPr>
          <p:blipFill rotWithShape="1">
            <a:blip r:embed="rId3">
              <a:alphaModFix/>
            </a:blip>
            <a:srcRect t="41938"/>
            <a:stretch/>
          </p:blipFill>
          <p:spPr>
            <a:xfrm>
              <a:off x="8705119" y="1592216"/>
              <a:ext cx="1799275" cy="1075675"/>
            </a:xfrm>
            <a:prstGeom prst="rect">
              <a:avLst/>
            </a:prstGeom>
            <a:noFill/>
            <a:ln>
              <a:noFill/>
            </a:ln>
          </p:spPr>
        </p:pic>
      </p:grpSp>
      <p:sp>
        <p:nvSpPr>
          <p:cNvPr id="13" name="Content Placeholder 2">
            <a:extLst>
              <a:ext uri="{FF2B5EF4-FFF2-40B4-BE49-F238E27FC236}">
                <a16:creationId xmlns:a16="http://schemas.microsoft.com/office/drawing/2014/main" id="{F594B478-7F42-F053-C7D5-06CBDA4453D9}"/>
              </a:ext>
            </a:extLst>
          </p:cNvPr>
          <p:cNvSpPr txBox="1">
            <a:spLocks/>
          </p:cNvSpPr>
          <p:nvPr/>
        </p:nvSpPr>
        <p:spPr>
          <a:xfrm>
            <a:off x="379048" y="1173597"/>
            <a:ext cx="7194192" cy="525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Augmentation-based Approaches  </a:t>
            </a:r>
          </a:p>
          <a:p>
            <a:pPr>
              <a:lnSpc>
                <a:spcPct val="100000"/>
              </a:lnSpc>
            </a:pPr>
            <a:r>
              <a:rPr lang="en-US" sz="2400" dirty="0"/>
              <a:t>Originate from vision domain </a:t>
            </a:r>
          </a:p>
          <a:p>
            <a:pPr>
              <a:lnSpc>
                <a:spcPct val="100000"/>
              </a:lnSpc>
            </a:pPr>
            <a:r>
              <a:rPr lang="en-US" sz="2400" dirty="0">
                <a:solidFill>
                  <a:schemeClr val="bg1"/>
                </a:solidFill>
              </a:rPr>
              <a:t>Inconsistent set of augmentations in time-series approaches</a:t>
            </a:r>
          </a:p>
          <a:p>
            <a:pPr lvl="1">
              <a:lnSpc>
                <a:spcPct val="100000"/>
              </a:lnSpc>
            </a:pPr>
            <a:r>
              <a:rPr lang="en-US" sz="2000" dirty="0">
                <a:solidFill>
                  <a:schemeClr val="bg1"/>
                </a:solidFill>
              </a:rPr>
              <a:t>TF-C [2] uses </a:t>
            </a:r>
            <a:r>
              <a:rPr lang="en-US" sz="2000" dirty="0" err="1">
                <a:solidFill>
                  <a:schemeClr val="bg1"/>
                </a:solidFill>
              </a:rPr>
              <a:t>jittering+scaling</a:t>
            </a:r>
            <a:r>
              <a:rPr lang="en-US" sz="2000" dirty="0">
                <a:solidFill>
                  <a:schemeClr val="bg1"/>
                </a:solidFill>
              </a:rPr>
              <a:t> while TS2Vec [3] explicitly excludes them</a:t>
            </a:r>
          </a:p>
          <a:p>
            <a:pPr lvl="1">
              <a:lnSpc>
                <a:spcPct val="100000"/>
              </a:lnSpc>
            </a:pPr>
            <a:endParaRPr lang="en-US" sz="200" dirty="0"/>
          </a:p>
          <a:p>
            <a:pPr marL="0" indent="0">
              <a:lnSpc>
                <a:spcPct val="100000"/>
              </a:lnSpc>
              <a:buNone/>
            </a:pPr>
            <a:r>
              <a:rPr lang="en-US" sz="2400" b="1" dirty="0">
                <a:solidFill>
                  <a:schemeClr val="bg1"/>
                </a:solidFill>
              </a:rPr>
              <a:t>Sampling-based Approaches  </a:t>
            </a:r>
          </a:p>
          <a:p>
            <a:pPr>
              <a:lnSpc>
                <a:spcPct val="100000"/>
              </a:lnSpc>
            </a:pPr>
            <a:r>
              <a:rPr lang="en-US" sz="2400" dirty="0">
                <a:solidFill>
                  <a:schemeClr val="bg1"/>
                </a:solidFill>
              </a:rPr>
              <a:t>Identify positive pairs from as subsequences within a longer time-series</a:t>
            </a:r>
          </a:p>
          <a:p>
            <a:pPr>
              <a:lnSpc>
                <a:spcPct val="100000"/>
              </a:lnSpc>
            </a:pPr>
            <a:r>
              <a:rPr lang="en-US" sz="2400" dirty="0">
                <a:solidFill>
                  <a:schemeClr val="bg1"/>
                </a:solidFill>
              </a:rPr>
              <a:t>Typically, naively uses temporal proximity to identify positive pairs (e.g. TNC [4], T-loss [5])</a:t>
            </a:r>
          </a:p>
          <a:p>
            <a:pPr>
              <a:lnSpc>
                <a:spcPct val="100000"/>
              </a:lnSpc>
            </a:pPr>
            <a:endParaRPr lang="en-US" sz="2400" dirty="0"/>
          </a:p>
        </p:txBody>
      </p:sp>
      <p:sp>
        <p:nvSpPr>
          <p:cNvPr id="11" name="TextBox 10">
            <a:extLst>
              <a:ext uri="{FF2B5EF4-FFF2-40B4-BE49-F238E27FC236}">
                <a16:creationId xmlns:a16="http://schemas.microsoft.com/office/drawing/2014/main" id="{07C0DEBC-7106-C1EE-7B7F-BA070480EAF8}"/>
              </a:ext>
            </a:extLst>
          </p:cNvPr>
          <p:cNvSpPr txBox="1"/>
          <p:nvPr/>
        </p:nvSpPr>
        <p:spPr>
          <a:xfrm>
            <a:off x="0" y="6088473"/>
            <a:ext cx="9920547" cy="784830"/>
          </a:xfrm>
          <a:prstGeom prst="rect">
            <a:avLst/>
          </a:prstGeom>
          <a:noFill/>
        </p:spPr>
        <p:txBody>
          <a:bodyPr wrap="square" rtlCol="0">
            <a:spAutoFit/>
          </a:bodyPr>
          <a:lstStyle/>
          <a:p>
            <a:r>
              <a:rPr lang="en-US" sz="900" dirty="0"/>
              <a:t>[1] Chen et al., 2020. A Simple Framework for Contrastive Learning of Visual Representations. ICML 2020.</a:t>
            </a:r>
          </a:p>
          <a:p>
            <a:r>
              <a:rPr lang="en-US" sz="900" dirty="0"/>
              <a:t>[2] Zhang et al., 2022. Self-Supervised Contrastive Pre-Training For Time Series via Time-Frequency Consistency. </a:t>
            </a:r>
            <a:r>
              <a:rPr lang="en-US" sz="900" dirty="0" err="1"/>
              <a:t>NeurIPS</a:t>
            </a:r>
            <a:r>
              <a:rPr lang="en-US" sz="900" dirty="0"/>
              <a:t> 2022.</a:t>
            </a:r>
          </a:p>
          <a:p>
            <a:r>
              <a:rPr lang="en-US" sz="900" dirty="0"/>
              <a:t>[3] Yue et al., 2022. TS2Vec: Towards Universal Representation of Time Series. AAAI 2022.</a:t>
            </a:r>
          </a:p>
          <a:p>
            <a:r>
              <a:rPr lang="en-US" sz="900" dirty="0"/>
              <a:t>[4] </a:t>
            </a:r>
            <a:r>
              <a:rPr lang="en-US" sz="900" dirty="0" err="1"/>
              <a:t>Tonekaboni</a:t>
            </a:r>
            <a:r>
              <a:rPr lang="en-US" sz="900" dirty="0"/>
              <a:t> et al., 2021. Unsupervised Representation Learning for Time Series with Temporal Neighborhood Coding. ICLR 2021.</a:t>
            </a:r>
          </a:p>
          <a:p>
            <a:r>
              <a:rPr lang="en-US" sz="900" dirty="0"/>
              <a:t>[5] </a:t>
            </a:r>
            <a:r>
              <a:rPr lang="en-US" sz="900" dirty="0" err="1"/>
              <a:t>Franceschi</a:t>
            </a:r>
            <a:r>
              <a:rPr lang="en-US" sz="900" dirty="0"/>
              <a:t> et al., 2019. Unsupervised Scalable Representation Learning for Multivariate Time Series. </a:t>
            </a:r>
            <a:r>
              <a:rPr lang="en-US" sz="900" dirty="0" err="1"/>
              <a:t>NeurIPS</a:t>
            </a:r>
            <a:r>
              <a:rPr lang="en-US" sz="900" dirty="0"/>
              <a:t> 2019. </a:t>
            </a:r>
          </a:p>
        </p:txBody>
      </p:sp>
    </p:spTree>
    <p:extLst>
      <p:ext uri="{BB962C8B-B14F-4D97-AF65-F5344CB8AC3E}">
        <p14:creationId xmlns:p14="http://schemas.microsoft.com/office/powerpoint/2010/main" val="1978412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10E1BD-6859-D5C7-91C0-0455CF936072}"/>
              </a:ext>
            </a:extLst>
          </p:cNvPr>
          <p:cNvSpPr/>
          <p:nvPr/>
        </p:nvSpPr>
        <p:spPr>
          <a:xfrm>
            <a:off x="7475706" y="4109937"/>
            <a:ext cx="4475312" cy="274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D208-F156-E73F-BE10-9C1872815102}"/>
              </a:ext>
            </a:extLst>
          </p:cNvPr>
          <p:cNvSpPr>
            <a:spLocks noGrp="1"/>
          </p:cNvSpPr>
          <p:nvPr>
            <p:ph type="title"/>
          </p:nvPr>
        </p:nvSpPr>
        <p:spPr/>
        <p:txBody>
          <a:bodyPr>
            <a:normAutofit/>
          </a:bodyPr>
          <a:lstStyle/>
          <a:p>
            <a:r>
              <a:rPr lang="en-US" dirty="0"/>
              <a:t>Positive Pairs in Prior Work</a:t>
            </a:r>
          </a:p>
        </p:txBody>
      </p:sp>
      <p:sp>
        <p:nvSpPr>
          <p:cNvPr id="5" name="Slide Number Placeholder 4">
            <a:extLst>
              <a:ext uri="{FF2B5EF4-FFF2-40B4-BE49-F238E27FC236}">
                <a16:creationId xmlns:a16="http://schemas.microsoft.com/office/drawing/2014/main" id="{7045D1D9-1A56-5B16-EA57-CB64F20F77CB}"/>
              </a:ext>
            </a:extLst>
          </p:cNvPr>
          <p:cNvSpPr>
            <a:spLocks noGrp="1"/>
          </p:cNvSpPr>
          <p:nvPr>
            <p:ph type="sldNum" sz="quarter" idx="12"/>
          </p:nvPr>
        </p:nvSpPr>
        <p:spPr/>
        <p:txBody>
          <a:bodyPr/>
          <a:lstStyle/>
          <a:p>
            <a:fld id="{AE678206-0642-9F48-9727-6B519CB285FA}" type="slidenum">
              <a:rPr lang="en-US" smtClean="0"/>
              <a:t>5</a:t>
            </a:fld>
            <a:endParaRPr lang="en-US"/>
          </a:p>
        </p:txBody>
      </p:sp>
      <p:sp>
        <p:nvSpPr>
          <p:cNvPr id="7" name="Google Shape;89;p4">
            <a:extLst>
              <a:ext uri="{FF2B5EF4-FFF2-40B4-BE49-F238E27FC236}">
                <a16:creationId xmlns:a16="http://schemas.microsoft.com/office/drawing/2014/main" id="{CE929755-7558-6C5A-8E64-30D1427A7B05}"/>
              </a:ext>
            </a:extLst>
          </p:cNvPr>
          <p:cNvSpPr txBox="1"/>
          <p:nvPr/>
        </p:nvSpPr>
        <p:spPr>
          <a:xfrm>
            <a:off x="8633243" y="3360904"/>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SimCLR [1]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75EB4CE0-632B-63F6-9C7C-253FF9AF7A4B}"/>
              </a:ext>
            </a:extLst>
          </p:cNvPr>
          <p:cNvGrpSpPr>
            <a:grpSpLocks noChangeAspect="1"/>
          </p:cNvGrpSpPr>
          <p:nvPr/>
        </p:nvGrpSpPr>
        <p:grpSpPr>
          <a:xfrm>
            <a:off x="8100946" y="129230"/>
            <a:ext cx="3761618" cy="3225124"/>
            <a:chOff x="8705119" y="1125235"/>
            <a:chExt cx="1799275" cy="1542656"/>
          </a:xfrm>
        </p:grpSpPr>
        <p:pic>
          <p:nvPicPr>
            <p:cNvPr id="6" name="Google Shape;87;p4">
              <a:extLst>
                <a:ext uri="{FF2B5EF4-FFF2-40B4-BE49-F238E27FC236}">
                  <a16:creationId xmlns:a16="http://schemas.microsoft.com/office/drawing/2014/main" id="{9FFA0193-631F-6963-6A33-A8D826B98D62}"/>
                </a:ext>
              </a:extLst>
            </p:cNvPr>
            <p:cNvPicPr preferRelativeResize="0"/>
            <p:nvPr/>
          </p:nvPicPr>
          <p:blipFill rotWithShape="1">
            <a:blip r:embed="rId3">
              <a:alphaModFix/>
            </a:blip>
            <a:srcRect b="74793"/>
            <a:stretch/>
          </p:blipFill>
          <p:spPr>
            <a:xfrm>
              <a:off x="8705119" y="1125235"/>
              <a:ext cx="1799275" cy="466975"/>
            </a:xfrm>
            <a:prstGeom prst="rect">
              <a:avLst/>
            </a:prstGeom>
            <a:noFill/>
            <a:ln>
              <a:noFill/>
            </a:ln>
          </p:spPr>
        </p:pic>
        <p:pic>
          <p:nvPicPr>
            <p:cNvPr id="8" name="Google Shape;91;p4">
              <a:extLst>
                <a:ext uri="{FF2B5EF4-FFF2-40B4-BE49-F238E27FC236}">
                  <a16:creationId xmlns:a16="http://schemas.microsoft.com/office/drawing/2014/main" id="{81E160CF-B91D-6512-6A90-EA668D130567}"/>
                </a:ext>
              </a:extLst>
            </p:cNvPr>
            <p:cNvPicPr preferRelativeResize="0"/>
            <p:nvPr/>
          </p:nvPicPr>
          <p:blipFill rotWithShape="1">
            <a:blip r:embed="rId3">
              <a:alphaModFix/>
            </a:blip>
            <a:srcRect t="41938"/>
            <a:stretch/>
          </p:blipFill>
          <p:spPr>
            <a:xfrm>
              <a:off x="8705119" y="1592216"/>
              <a:ext cx="1799275" cy="1075675"/>
            </a:xfrm>
            <a:prstGeom prst="rect">
              <a:avLst/>
            </a:prstGeom>
            <a:noFill/>
            <a:ln>
              <a:noFill/>
            </a:ln>
          </p:spPr>
        </p:pic>
      </p:grpSp>
      <p:sp>
        <p:nvSpPr>
          <p:cNvPr id="4" name="Rectangle: Rounded Corners 3">
            <a:extLst>
              <a:ext uri="{FF2B5EF4-FFF2-40B4-BE49-F238E27FC236}">
                <a16:creationId xmlns:a16="http://schemas.microsoft.com/office/drawing/2014/main" id="{7FB9D670-E005-57C1-C7FC-CD2377B209D3}"/>
              </a:ext>
            </a:extLst>
          </p:cNvPr>
          <p:cNvSpPr/>
          <p:nvPr/>
        </p:nvSpPr>
        <p:spPr>
          <a:xfrm>
            <a:off x="8100946"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D55397-C56D-0B62-8627-1C7D67308532}"/>
              </a:ext>
            </a:extLst>
          </p:cNvPr>
          <p:cNvSpPr/>
          <p:nvPr/>
        </p:nvSpPr>
        <p:spPr>
          <a:xfrm>
            <a:off x="10236475"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594B478-7F42-F053-C7D5-06CBDA4453D9}"/>
              </a:ext>
            </a:extLst>
          </p:cNvPr>
          <p:cNvSpPr txBox="1">
            <a:spLocks/>
          </p:cNvSpPr>
          <p:nvPr/>
        </p:nvSpPr>
        <p:spPr>
          <a:xfrm>
            <a:off x="379048" y="1173597"/>
            <a:ext cx="7194192" cy="525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Augmentation-based Approaches  </a:t>
            </a:r>
          </a:p>
          <a:p>
            <a:pPr>
              <a:lnSpc>
                <a:spcPct val="100000"/>
              </a:lnSpc>
            </a:pPr>
            <a:r>
              <a:rPr lang="en-US" sz="2400" dirty="0"/>
              <a:t>Originate from vision domain </a:t>
            </a:r>
          </a:p>
          <a:p>
            <a:pPr>
              <a:lnSpc>
                <a:spcPct val="100000"/>
              </a:lnSpc>
            </a:pPr>
            <a:r>
              <a:rPr lang="en-US" sz="2400" dirty="0">
                <a:solidFill>
                  <a:schemeClr val="bg1"/>
                </a:solidFill>
              </a:rPr>
              <a:t>Inconsistent set of augmentations in time-series approaches</a:t>
            </a:r>
          </a:p>
          <a:p>
            <a:pPr lvl="1">
              <a:lnSpc>
                <a:spcPct val="100000"/>
              </a:lnSpc>
            </a:pPr>
            <a:r>
              <a:rPr lang="en-US" sz="2000" dirty="0">
                <a:solidFill>
                  <a:schemeClr val="bg1"/>
                </a:solidFill>
              </a:rPr>
              <a:t>TF-C [2] uses </a:t>
            </a:r>
            <a:r>
              <a:rPr lang="en-US" sz="2000" dirty="0" err="1">
                <a:solidFill>
                  <a:schemeClr val="bg1"/>
                </a:solidFill>
              </a:rPr>
              <a:t>jittering+scaling</a:t>
            </a:r>
            <a:r>
              <a:rPr lang="en-US" sz="2000" dirty="0">
                <a:solidFill>
                  <a:schemeClr val="bg1"/>
                </a:solidFill>
              </a:rPr>
              <a:t> while TS2Vec [3] explicitly excludes them</a:t>
            </a:r>
          </a:p>
          <a:p>
            <a:pPr lvl="1">
              <a:lnSpc>
                <a:spcPct val="100000"/>
              </a:lnSpc>
            </a:pPr>
            <a:endParaRPr lang="en-US" sz="200" dirty="0"/>
          </a:p>
          <a:p>
            <a:pPr marL="0" indent="0">
              <a:lnSpc>
                <a:spcPct val="100000"/>
              </a:lnSpc>
              <a:buNone/>
            </a:pPr>
            <a:r>
              <a:rPr lang="en-US" sz="2400" b="1" dirty="0">
                <a:solidFill>
                  <a:schemeClr val="bg1"/>
                </a:solidFill>
              </a:rPr>
              <a:t>Sampling-based Approaches  </a:t>
            </a:r>
          </a:p>
          <a:p>
            <a:pPr>
              <a:lnSpc>
                <a:spcPct val="100000"/>
              </a:lnSpc>
            </a:pPr>
            <a:r>
              <a:rPr lang="en-US" sz="2400" dirty="0">
                <a:solidFill>
                  <a:schemeClr val="bg1"/>
                </a:solidFill>
              </a:rPr>
              <a:t>Identify positive pairs from as subsequences within a longer time-series</a:t>
            </a:r>
          </a:p>
          <a:p>
            <a:pPr>
              <a:lnSpc>
                <a:spcPct val="100000"/>
              </a:lnSpc>
            </a:pPr>
            <a:r>
              <a:rPr lang="en-US" sz="2400" dirty="0">
                <a:solidFill>
                  <a:schemeClr val="bg1"/>
                </a:solidFill>
              </a:rPr>
              <a:t>Typically, naively uses temporal proximity to identify positive pairs (e.g. TNC [4], T-loss [5])</a:t>
            </a:r>
          </a:p>
          <a:p>
            <a:pPr>
              <a:lnSpc>
                <a:spcPct val="100000"/>
              </a:lnSpc>
            </a:pPr>
            <a:endParaRPr lang="en-US" sz="2400" dirty="0"/>
          </a:p>
        </p:txBody>
      </p:sp>
      <p:sp>
        <p:nvSpPr>
          <p:cNvPr id="11" name="TextBox 10">
            <a:extLst>
              <a:ext uri="{FF2B5EF4-FFF2-40B4-BE49-F238E27FC236}">
                <a16:creationId xmlns:a16="http://schemas.microsoft.com/office/drawing/2014/main" id="{07C0DEBC-7106-C1EE-7B7F-BA070480EAF8}"/>
              </a:ext>
            </a:extLst>
          </p:cNvPr>
          <p:cNvSpPr txBox="1"/>
          <p:nvPr/>
        </p:nvSpPr>
        <p:spPr>
          <a:xfrm>
            <a:off x="0" y="6088473"/>
            <a:ext cx="9920547" cy="784830"/>
          </a:xfrm>
          <a:prstGeom prst="rect">
            <a:avLst/>
          </a:prstGeom>
          <a:noFill/>
        </p:spPr>
        <p:txBody>
          <a:bodyPr wrap="square" rtlCol="0">
            <a:spAutoFit/>
          </a:bodyPr>
          <a:lstStyle/>
          <a:p>
            <a:r>
              <a:rPr lang="en-US" sz="900" dirty="0"/>
              <a:t>[1] Chen et al., 2020. A Simple Framework for Contrastive Learning of Visual Representations. ICML 2020.</a:t>
            </a:r>
          </a:p>
          <a:p>
            <a:r>
              <a:rPr lang="en-US" sz="900" dirty="0"/>
              <a:t>[2] Zhang et al., 2022. Self-Supervised Contrastive Pre-Training For Time Series via Time-Frequency Consistency. </a:t>
            </a:r>
            <a:r>
              <a:rPr lang="en-US" sz="900" dirty="0" err="1"/>
              <a:t>NeurIPS</a:t>
            </a:r>
            <a:r>
              <a:rPr lang="en-US" sz="900" dirty="0"/>
              <a:t> 2022.</a:t>
            </a:r>
          </a:p>
          <a:p>
            <a:r>
              <a:rPr lang="en-US" sz="900" dirty="0"/>
              <a:t>[3] Yue et al., 2022. TS2Vec: Towards Universal Representation of Time Series. AAAI 2022.</a:t>
            </a:r>
          </a:p>
          <a:p>
            <a:r>
              <a:rPr lang="en-US" sz="900" dirty="0"/>
              <a:t>[4] </a:t>
            </a:r>
            <a:r>
              <a:rPr lang="en-US" sz="900" dirty="0" err="1"/>
              <a:t>Tonekaboni</a:t>
            </a:r>
            <a:r>
              <a:rPr lang="en-US" sz="900" dirty="0"/>
              <a:t> et al., 2021. Unsupervised Representation Learning for Time Series with Temporal Neighborhood Coding. ICLR 2021.</a:t>
            </a:r>
          </a:p>
          <a:p>
            <a:r>
              <a:rPr lang="en-US" sz="900" dirty="0"/>
              <a:t>[5] </a:t>
            </a:r>
            <a:r>
              <a:rPr lang="en-US" sz="900" dirty="0" err="1"/>
              <a:t>Franceschi</a:t>
            </a:r>
            <a:r>
              <a:rPr lang="en-US" sz="900" dirty="0"/>
              <a:t> et al., 2019. Unsupervised Scalable Representation Learning for Multivariate Time Series. </a:t>
            </a:r>
            <a:r>
              <a:rPr lang="en-US" sz="900" dirty="0" err="1"/>
              <a:t>NeurIPS</a:t>
            </a:r>
            <a:r>
              <a:rPr lang="en-US" sz="900" dirty="0"/>
              <a:t> 2019. </a:t>
            </a:r>
          </a:p>
        </p:txBody>
      </p:sp>
    </p:spTree>
    <p:extLst>
      <p:ext uri="{BB962C8B-B14F-4D97-AF65-F5344CB8AC3E}">
        <p14:creationId xmlns:p14="http://schemas.microsoft.com/office/powerpoint/2010/main" val="314695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10E1BD-6859-D5C7-91C0-0455CF936072}"/>
              </a:ext>
            </a:extLst>
          </p:cNvPr>
          <p:cNvSpPr/>
          <p:nvPr/>
        </p:nvSpPr>
        <p:spPr>
          <a:xfrm>
            <a:off x="7475706" y="4109937"/>
            <a:ext cx="4475312" cy="274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D208-F156-E73F-BE10-9C1872815102}"/>
              </a:ext>
            </a:extLst>
          </p:cNvPr>
          <p:cNvSpPr>
            <a:spLocks noGrp="1"/>
          </p:cNvSpPr>
          <p:nvPr>
            <p:ph type="title"/>
          </p:nvPr>
        </p:nvSpPr>
        <p:spPr/>
        <p:txBody>
          <a:bodyPr>
            <a:normAutofit/>
          </a:bodyPr>
          <a:lstStyle/>
          <a:p>
            <a:r>
              <a:rPr lang="en-US" dirty="0"/>
              <a:t>Positive Pairs in Prior Work</a:t>
            </a:r>
          </a:p>
        </p:txBody>
      </p:sp>
      <p:sp>
        <p:nvSpPr>
          <p:cNvPr id="5" name="Slide Number Placeholder 4">
            <a:extLst>
              <a:ext uri="{FF2B5EF4-FFF2-40B4-BE49-F238E27FC236}">
                <a16:creationId xmlns:a16="http://schemas.microsoft.com/office/drawing/2014/main" id="{7045D1D9-1A56-5B16-EA57-CB64F20F77CB}"/>
              </a:ext>
            </a:extLst>
          </p:cNvPr>
          <p:cNvSpPr>
            <a:spLocks noGrp="1"/>
          </p:cNvSpPr>
          <p:nvPr>
            <p:ph type="sldNum" sz="quarter" idx="12"/>
          </p:nvPr>
        </p:nvSpPr>
        <p:spPr/>
        <p:txBody>
          <a:bodyPr/>
          <a:lstStyle/>
          <a:p>
            <a:fld id="{AE678206-0642-9F48-9727-6B519CB285FA}" type="slidenum">
              <a:rPr lang="en-US" smtClean="0"/>
              <a:t>6</a:t>
            </a:fld>
            <a:endParaRPr lang="en-US"/>
          </a:p>
        </p:txBody>
      </p:sp>
      <p:sp>
        <p:nvSpPr>
          <p:cNvPr id="7" name="Google Shape;89;p4">
            <a:extLst>
              <a:ext uri="{FF2B5EF4-FFF2-40B4-BE49-F238E27FC236}">
                <a16:creationId xmlns:a16="http://schemas.microsoft.com/office/drawing/2014/main" id="{CE929755-7558-6C5A-8E64-30D1427A7B05}"/>
              </a:ext>
            </a:extLst>
          </p:cNvPr>
          <p:cNvSpPr txBox="1"/>
          <p:nvPr/>
        </p:nvSpPr>
        <p:spPr>
          <a:xfrm>
            <a:off x="8633243" y="3360904"/>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SimCLR [1]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75EB4CE0-632B-63F6-9C7C-253FF9AF7A4B}"/>
              </a:ext>
            </a:extLst>
          </p:cNvPr>
          <p:cNvGrpSpPr>
            <a:grpSpLocks noChangeAspect="1"/>
          </p:cNvGrpSpPr>
          <p:nvPr/>
        </p:nvGrpSpPr>
        <p:grpSpPr>
          <a:xfrm>
            <a:off x="8100946" y="129230"/>
            <a:ext cx="3761618" cy="3225124"/>
            <a:chOff x="8705119" y="1125235"/>
            <a:chExt cx="1799275" cy="1542656"/>
          </a:xfrm>
        </p:grpSpPr>
        <p:pic>
          <p:nvPicPr>
            <p:cNvPr id="6" name="Google Shape;87;p4">
              <a:extLst>
                <a:ext uri="{FF2B5EF4-FFF2-40B4-BE49-F238E27FC236}">
                  <a16:creationId xmlns:a16="http://schemas.microsoft.com/office/drawing/2014/main" id="{9FFA0193-631F-6963-6A33-A8D826B98D62}"/>
                </a:ext>
              </a:extLst>
            </p:cNvPr>
            <p:cNvPicPr preferRelativeResize="0"/>
            <p:nvPr/>
          </p:nvPicPr>
          <p:blipFill rotWithShape="1">
            <a:blip r:embed="rId3">
              <a:alphaModFix/>
            </a:blip>
            <a:srcRect b="74793"/>
            <a:stretch/>
          </p:blipFill>
          <p:spPr>
            <a:xfrm>
              <a:off x="8705119" y="1125235"/>
              <a:ext cx="1799275" cy="466975"/>
            </a:xfrm>
            <a:prstGeom prst="rect">
              <a:avLst/>
            </a:prstGeom>
            <a:noFill/>
            <a:ln>
              <a:noFill/>
            </a:ln>
          </p:spPr>
        </p:pic>
        <p:pic>
          <p:nvPicPr>
            <p:cNvPr id="8" name="Google Shape;91;p4">
              <a:extLst>
                <a:ext uri="{FF2B5EF4-FFF2-40B4-BE49-F238E27FC236}">
                  <a16:creationId xmlns:a16="http://schemas.microsoft.com/office/drawing/2014/main" id="{81E160CF-B91D-6512-6A90-EA668D130567}"/>
                </a:ext>
              </a:extLst>
            </p:cNvPr>
            <p:cNvPicPr preferRelativeResize="0"/>
            <p:nvPr/>
          </p:nvPicPr>
          <p:blipFill rotWithShape="1">
            <a:blip r:embed="rId3">
              <a:alphaModFix/>
            </a:blip>
            <a:srcRect t="41938"/>
            <a:stretch/>
          </p:blipFill>
          <p:spPr>
            <a:xfrm>
              <a:off x="8705119" y="1592216"/>
              <a:ext cx="1799275" cy="1075675"/>
            </a:xfrm>
            <a:prstGeom prst="rect">
              <a:avLst/>
            </a:prstGeom>
            <a:noFill/>
            <a:ln>
              <a:noFill/>
            </a:ln>
          </p:spPr>
        </p:pic>
      </p:grpSp>
      <p:sp>
        <p:nvSpPr>
          <p:cNvPr id="4" name="Rectangle: Rounded Corners 3">
            <a:extLst>
              <a:ext uri="{FF2B5EF4-FFF2-40B4-BE49-F238E27FC236}">
                <a16:creationId xmlns:a16="http://schemas.microsoft.com/office/drawing/2014/main" id="{7FB9D670-E005-57C1-C7FC-CD2377B209D3}"/>
              </a:ext>
            </a:extLst>
          </p:cNvPr>
          <p:cNvSpPr/>
          <p:nvPr/>
        </p:nvSpPr>
        <p:spPr>
          <a:xfrm>
            <a:off x="8100946"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D55397-C56D-0B62-8627-1C7D67308532}"/>
              </a:ext>
            </a:extLst>
          </p:cNvPr>
          <p:cNvSpPr/>
          <p:nvPr/>
        </p:nvSpPr>
        <p:spPr>
          <a:xfrm>
            <a:off x="10236475"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594B478-7F42-F053-C7D5-06CBDA4453D9}"/>
              </a:ext>
            </a:extLst>
          </p:cNvPr>
          <p:cNvSpPr txBox="1">
            <a:spLocks/>
          </p:cNvSpPr>
          <p:nvPr/>
        </p:nvSpPr>
        <p:spPr>
          <a:xfrm>
            <a:off x="379048" y="1173597"/>
            <a:ext cx="7194192" cy="525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Augmentation-based Approaches  </a:t>
            </a:r>
          </a:p>
          <a:p>
            <a:pPr>
              <a:lnSpc>
                <a:spcPct val="100000"/>
              </a:lnSpc>
            </a:pPr>
            <a:r>
              <a:rPr lang="en-US" sz="2400" dirty="0"/>
              <a:t>Originate from vision domain </a:t>
            </a:r>
          </a:p>
          <a:p>
            <a:pPr>
              <a:lnSpc>
                <a:spcPct val="100000"/>
              </a:lnSpc>
            </a:pPr>
            <a:r>
              <a:rPr lang="en-US" sz="2400" dirty="0"/>
              <a:t>Inconsistent set of augmentations in time-series approaches</a:t>
            </a:r>
          </a:p>
          <a:p>
            <a:pPr lvl="1">
              <a:lnSpc>
                <a:spcPct val="100000"/>
              </a:lnSpc>
            </a:pPr>
            <a:r>
              <a:rPr lang="en-US" sz="2000" dirty="0"/>
              <a:t>TF-C [2] uses </a:t>
            </a:r>
            <a:r>
              <a:rPr lang="en-US" sz="2000" dirty="0" err="1"/>
              <a:t>jittering+scaling</a:t>
            </a:r>
            <a:r>
              <a:rPr lang="en-US" sz="2000" dirty="0"/>
              <a:t> while TS2Vec [3] explicitly excludes them</a:t>
            </a:r>
          </a:p>
          <a:p>
            <a:pPr lvl="1">
              <a:lnSpc>
                <a:spcPct val="100000"/>
              </a:lnSpc>
            </a:pPr>
            <a:endParaRPr lang="en-US" sz="200" dirty="0"/>
          </a:p>
          <a:p>
            <a:pPr marL="0" indent="0">
              <a:lnSpc>
                <a:spcPct val="100000"/>
              </a:lnSpc>
              <a:buNone/>
            </a:pPr>
            <a:r>
              <a:rPr lang="en-US" sz="2400" b="1" dirty="0">
                <a:solidFill>
                  <a:schemeClr val="bg1"/>
                </a:solidFill>
              </a:rPr>
              <a:t>Sampling-based Approaches  </a:t>
            </a:r>
          </a:p>
          <a:p>
            <a:pPr>
              <a:lnSpc>
                <a:spcPct val="100000"/>
              </a:lnSpc>
            </a:pPr>
            <a:r>
              <a:rPr lang="en-US" sz="2400" dirty="0">
                <a:solidFill>
                  <a:schemeClr val="bg1"/>
                </a:solidFill>
              </a:rPr>
              <a:t>Identify positive pairs from as subsequences within a longer time-series</a:t>
            </a:r>
          </a:p>
          <a:p>
            <a:pPr>
              <a:lnSpc>
                <a:spcPct val="100000"/>
              </a:lnSpc>
            </a:pPr>
            <a:r>
              <a:rPr lang="en-US" sz="2400" dirty="0">
                <a:solidFill>
                  <a:schemeClr val="bg1"/>
                </a:solidFill>
              </a:rPr>
              <a:t>Typically, naively uses temporal proximity to identify positive pairs (e.g. TNC [4], T-loss [5])</a:t>
            </a:r>
          </a:p>
          <a:p>
            <a:pPr>
              <a:lnSpc>
                <a:spcPct val="100000"/>
              </a:lnSpc>
            </a:pPr>
            <a:endParaRPr lang="en-US" sz="2400" dirty="0"/>
          </a:p>
        </p:txBody>
      </p:sp>
      <p:sp>
        <p:nvSpPr>
          <p:cNvPr id="11" name="TextBox 10">
            <a:extLst>
              <a:ext uri="{FF2B5EF4-FFF2-40B4-BE49-F238E27FC236}">
                <a16:creationId xmlns:a16="http://schemas.microsoft.com/office/drawing/2014/main" id="{07C0DEBC-7106-C1EE-7B7F-BA070480EAF8}"/>
              </a:ext>
            </a:extLst>
          </p:cNvPr>
          <p:cNvSpPr txBox="1"/>
          <p:nvPr/>
        </p:nvSpPr>
        <p:spPr>
          <a:xfrm>
            <a:off x="0" y="6088473"/>
            <a:ext cx="9920547" cy="784830"/>
          </a:xfrm>
          <a:prstGeom prst="rect">
            <a:avLst/>
          </a:prstGeom>
          <a:noFill/>
        </p:spPr>
        <p:txBody>
          <a:bodyPr wrap="square" rtlCol="0">
            <a:spAutoFit/>
          </a:bodyPr>
          <a:lstStyle/>
          <a:p>
            <a:r>
              <a:rPr lang="en-US" sz="900" dirty="0"/>
              <a:t>[1] Chen et al., 2020. A Simple Framework for Contrastive Learning of Visual Representations. ICML 2020.</a:t>
            </a:r>
          </a:p>
          <a:p>
            <a:r>
              <a:rPr lang="en-US" sz="900" dirty="0"/>
              <a:t>[2] Zhang et al., 2022. Self-Supervised Contrastive Pre-Training For Time Series via Time-Frequency Consistency. </a:t>
            </a:r>
            <a:r>
              <a:rPr lang="en-US" sz="900" dirty="0" err="1"/>
              <a:t>NeurIPS</a:t>
            </a:r>
            <a:r>
              <a:rPr lang="en-US" sz="900" dirty="0"/>
              <a:t> 2022.</a:t>
            </a:r>
          </a:p>
          <a:p>
            <a:r>
              <a:rPr lang="en-US" sz="900" dirty="0"/>
              <a:t>[3] Yue et al., 2022. TS2Vec: Towards Universal Representation of Time Series. AAAI 2022.</a:t>
            </a:r>
          </a:p>
          <a:p>
            <a:r>
              <a:rPr lang="en-US" sz="900" dirty="0"/>
              <a:t>[4] </a:t>
            </a:r>
            <a:r>
              <a:rPr lang="en-US" sz="900" dirty="0" err="1"/>
              <a:t>Tonekaboni</a:t>
            </a:r>
            <a:r>
              <a:rPr lang="en-US" sz="900" dirty="0"/>
              <a:t> et al., 2021. Unsupervised Representation Learning for Time Series with Temporal Neighborhood Coding. ICLR 2021.</a:t>
            </a:r>
          </a:p>
          <a:p>
            <a:r>
              <a:rPr lang="en-US" sz="900" dirty="0"/>
              <a:t>[5] </a:t>
            </a:r>
            <a:r>
              <a:rPr lang="en-US" sz="900" dirty="0" err="1"/>
              <a:t>Franceschi</a:t>
            </a:r>
            <a:r>
              <a:rPr lang="en-US" sz="900" dirty="0"/>
              <a:t> et al., 2019. Unsupervised Scalable Representation Learning for Multivariate Time Series. </a:t>
            </a:r>
            <a:r>
              <a:rPr lang="en-US" sz="900" dirty="0" err="1"/>
              <a:t>NeurIPS</a:t>
            </a:r>
            <a:r>
              <a:rPr lang="en-US" sz="900" dirty="0"/>
              <a:t> 2019. </a:t>
            </a:r>
          </a:p>
        </p:txBody>
      </p:sp>
    </p:spTree>
    <p:extLst>
      <p:ext uri="{BB962C8B-B14F-4D97-AF65-F5344CB8AC3E}">
        <p14:creationId xmlns:p14="http://schemas.microsoft.com/office/powerpoint/2010/main" val="3686141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10E1BD-6859-D5C7-91C0-0455CF936072}"/>
              </a:ext>
            </a:extLst>
          </p:cNvPr>
          <p:cNvSpPr/>
          <p:nvPr/>
        </p:nvSpPr>
        <p:spPr>
          <a:xfrm>
            <a:off x="7475706" y="4109937"/>
            <a:ext cx="4475312" cy="274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D208-F156-E73F-BE10-9C1872815102}"/>
              </a:ext>
            </a:extLst>
          </p:cNvPr>
          <p:cNvSpPr>
            <a:spLocks noGrp="1"/>
          </p:cNvSpPr>
          <p:nvPr>
            <p:ph type="title"/>
          </p:nvPr>
        </p:nvSpPr>
        <p:spPr/>
        <p:txBody>
          <a:bodyPr>
            <a:normAutofit/>
          </a:bodyPr>
          <a:lstStyle/>
          <a:p>
            <a:r>
              <a:rPr lang="en-US" dirty="0"/>
              <a:t>Positive Pairs in Prior Work</a:t>
            </a:r>
          </a:p>
        </p:txBody>
      </p:sp>
      <p:sp>
        <p:nvSpPr>
          <p:cNvPr id="5" name="Slide Number Placeholder 4">
            <a:extLst>
              <a:ext uri="{FF2B5EF4-FFF2-40B4-BE49-F238E27FC236}">
                <a16:creationId xmlns:a16="http://schemas.microsoft.com/office/drawing/2014/main" id="{7045D1D9-1A56-5B16-EA57-CB64F20F77CB}"/>
              </a:ext>
            </a:extLst>
          </p:cNvPr>
          <p:cNvSpPr>
            <a:spLocks noGrp="1"/>
          </p:cNvSpPr>
          <p:nvPr>
            <p:ph type="sldNum" sz="quarter" idx="12"/>
          </p:nvPr>
        </p:nvSpPr>
        <p:spPr/>
        <p:txBody>
          <a:bodyPr/>
          <a:lstStyle/>
          <a:p>
            <a:fld id="{AE678206-0642-9F48-9727-6B519CB285FA}" type="slidenum">
              <a:rPr lang="en-US" smtClean="0"/>
              <a:t>7</a:t>
            </a:fld>
            <a:endParaRPr lang="en-US"/>
          </a:p>
        </p:txBody>
      </p:sp>
      <p:sp>
        <p:nvSpPr>
          <p:cNvPr id="7" name="Google Shape;89;p4">
            <a:extLst>
              <a:ext uri="{FF2B5EF4-FFF2-40B4-BE49-F238E27FC236}">
                <a16:creationId xmlns:a16="http://schemas.microsoft.com/office/drawing/2014/main" id="{CE929755-7558-6C5A-8E64-30D1427A7B05}"/>
              </a:ext>
            </a:extLst>
          </p:cNvPr>
          <p:cNvSpPr txBox="1"/>
          <p:nvPr/>
        </p:nvSpPr>
        <p:spPr>
          <a:xfrm>
            <a:off x="8633243" y="3360904"/>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SimCLR [1]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75EB4CE0-632B-63F6-9C7C-253FF9AF7A4B}"/>
              </a:ext>
            </a:extLst>
          </p:cNvPr>
          <p:cNvGrpSpPr>
            <a:grpSpLocks noChangeAspect="1"/>
          </p:cNvGrpSpPr>
          <p:nvPr/>
        </p:nvGrpSpPr>
        <p:grpSpPr>
          <a:xfrm>
            <a:off x="8100946" y="129230"/>
            <a:ext cx="3761618" cy="3225124"/>
            <a:chOff x="8705119" y="1125235"/>
            <a:chExt cx="1799275" cy="1542656"/>
          </a:xfrm>
        </p:grpSpPr>
        <p:pic>
          <p:nvPicPr>
            <p:cNvPr id="6" name="Google Shape;87;p4">
              <a:extLst>
                <a:ext uri="{FF2B5EF4-FFF2-40B4-BE49-F238E27FC236}">
                  <a16:creationId xmlns:a16="http://schemas.microsoft.com/office/drawing/2014/main" id="{9FFA0193-631F-6963-6A33-A8D826B98D62}"/>
                </a:ext>
              </a:extLst>
            </p:cNvPr>
            <p:cNvPicPr preferRelativeResize="0"/>
            <p:nvPr/>
          </p:nvPicPr>
          <p:blipFill rotWithShape="1">
            <a:blip r:embed="rId3">
              <a:alphaModFix/>
            </a:blip>
            <a:srcRect b="74793"/>
            <a:stretch/>
          </p:blipFill>
          <p:spPr>
            <a:xfrm>
              <a:off x="8705119" y="1125235"/>
              <a:ext cx="1799275" cy="466975"/>
            </a:xfrm>
            <a:prstGeom prst="rect">
              <a:avLst/>
            </a:prstGeom>
            <a:noFill/>
            <a:ln>
              <a:noFill/>
            </a:ln>
          </p:spPr>
        </p:pic>
        <p:pic>
          <p:nvPicPr>
            <p:cNvPr id="8" name="Google Shape;91;p4">
              <a:extLst>
                <a:ext uri="{FF2B5EF4-FFF2-40B4-BE49-F238E27FC236}">
                  <a16:creationId xmlns:a16="http://schemas.microsoft.com/office/drawing/2014/main" id="{81E160CF-B91D-6512-6A90-EA668D130567}"/>
                </a:ext>
              </a:extLst>
            </p:cNvPr>
            <p:cNvPicPr preferRelativeResize="0"/>
            <p:nvPr/>
          </p:nvPicPr>
          <p:blipFill rotWithShape="1">
            <a:blip r:embed="rId3">
              <a:alphaModFix/>
            </a:blip>
            <a:srcRect t="41938"/>
            <a:stretch/>
          </p:blipFill>
          <p:spPr>
            <a:xfrm>
              <a:off x="8705119" y="1592216"/>
              <a:ext cx="1799275" cy="1075675"/>
            </a:xfrm>
            <a:prstGeom prst="rect">
              <a:avLst/>
            </a:prstGeom>
            <a:noFill/>
            <a:ln>
              <a:noFill/>
            </a:ln>
          </p:spPr>
        </p:pic>
      </p:grpSp>
      <p:sp>
        <p:nvSpPr>
          <p:cNvPr id="4" name="Rectangle: Rounded Corners 3">
            <a:extLst>
              <a:ext uri="{FF2B5EF4-FFF2-40B4-BE49-F238E27FC236}">
                <a16:creationId xmlns:a16="http://schemas.microsoft.com/office/drawing/2014/main" id="{7FB9D670-E005-57C1-C7FC-CD2377B209D3}"/>
              </a:ext>
            </a:extLst>
          </p:cNvPr>
          <p:cNvSpPr/>
          <p:nvPr/>
        </p:nvSpPr>
        <p:spPr>
          <a:xfrm>
            <a:off x="8100946"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D55397-C56D-0B62-8627-1C7D67308532}"/>
              </a:ext>
            </a:extLst>
          </p:cNvPr>
          <p:cNvSpPr/>
          <p:nvPr/>
        </p:nvSpPr>
        <p:spPr>
          <a:xfrm>
            <a:off x="10236475"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594B478-7F42-F053-C7D5-06CBDA4453D9}"/>
              </a:ext>
            </a:extLst>
          </p:cNvPr>
          <p:cNvSpPr txBox="1">
            <a:spLocks/>
          </p:cNvSpPr>
          <p:nvPr/>
        </p:nvSpPr>
        <p:spPr>
          <a:xfrm>
            <a:off x="379048" y="1173597"/>
            <a:ext cx="7194192" cy="525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Augmentation-based Approaches  </a:t>
            </a:r>
          </a:p>
          <a:p>
            <a:pPr>
              <a:lnSpc>
                <a:spcPct val="100000"/>
              </a:lnSpc>
            </a:pPr>
            <a:r>
              <a:rPr lang="en-US" sz="2400" dirty="0"/>
              <a:t>Originate from vision domain </a:t>
            </a:r>
          </a:p>
          <a:p>
            <a:pPr>
              <a:lnSpc>
                <a:spcPct val="100000"/>
              </a:lnSpc>
            </a:pPr>
            <a:r>
              <a:rPr lang="en-US" sz="2400" dirty="0"/>
              <a:t>Inconsistent set of augmentations in time-series approaches</a:t>
            </a:r>
          </a:p>
          <a:p>
            <a:pPr lvl="1">
              <a:lnSpc>
                <a:spcPct val="100000"/>
              </a:lnSpc>
            </a:pPr>
            <a:r>
              <a:rPr lang="en-US" sz="2000" dirty="0"/>
              <a:t>TF-C [2] uses </a:t>
            </a:r>
            <a:r>
              <a:rPr lang="en-US" sz="2000" dirty="0" err="1"/>
              <a:t>jittering+scaling</a:t>
            </a:r>
            <a:r>
              <a:rPr lang="en-US" sz="2000" dirty="0"/>
              <a:t> while TS2Vec [3] explicitly excludes them</a:t>
            </a:r>
          </a:p>
          <a:p>
            <a:pPr lvl="1">
              <a:lnSpc>
                <a:spcPct val="100000"/>
              </a:lnSpc>
            </a:pPr>
            <a:endParaRPr lang="en-US" sz="200" dirty="0"/>
          </a:p>
          <a:p>
            <a:pPr marL="0" indent="0">
              <a:lnSpc>
                <a:spcPct val="100000"/>
              </a:lnSpc>
              <a:buNone/>
            </a:pPr>
            <a:r>
              <a:rPr lang="en-US" sz="2400" b="1" dirty="0"/>
              <a:t>Sampling-based Approaches  </a:t>
            </a:r>
          </a:p>
          <a:p>
            <a:pPr>
              <a:lnSpc>
                <a:spcPct val="100000"/>
              </a:lnSpc>
            </a:pPr>
            <a:r>
              <a:rPr lang="en-US" sz="2400" dirty="0"/>
              <a:t>Identify positive pairs from as subsequences within a longer time-series</a:t>
            </a:r>
          </a:p>
          <a:p>
            <a:pPr>
              <a:lnSpc>
                <a:spcPct val="100000"/>
              </a:lnSpc>
            </a:pPr>
            <a:r>
              <a:rPr lang="en-US" sz="2400" dirty="0"/>
              <a:t>Typically, naively uses temporal proximity to identify positive pairs (e.g. TNC [4], T-loss [5])</a:t>
            </a:r>
          </a:p>
          <a:p>
            <a:pPr>
              <a:lnSpc>
                <a:spcPct val="100000"/>
              </a:lnSpc>
            </a:pPr>
            <a:endParaRPr lang="en-US" sz="2400" dirty="0"/>
          </a:p>
        </p:txBody>
      </p:sp>
      <p:pic>
        <p:nvPicPr>
          <p:cNvPr id="14" name="Picture 13">
            <a:extLst>
              <a:ext uri="{FF2B5EF4-FFF2-40B4-BE49-F238E27FC236}">
                <a16:creationId xmlns:a16="http://schemas.microsoft.com/office/drawing/2014/main" id="{FF7DE129-1033-F72C-C2E9-B98541E87DF3}"/>
              </a:ext>
            </a:extLst>
          </p:cNvPr>
          <p:cNvPicPr>
            <a:picLocks noChangeAspect="1"/>
          </p:cNvPicPr>
          <p:nvPr/>
        </p:nvPicPr>
        <p:blipFill>
          <a:blip r:embed="rId4"/>
          <a:stretch>
            <a:fillRect/>
          </a:stretch>
        </p:blipFill>
        <p:spPr>
          <a:xfrm>
            <a:off x="7573240" y="4298050"/>
            <a:ext cx="4475312" cy="1118828"/>
          </a:xfrm>
          <a:prstGeom prst="rect">
            <a:avLst/>
          </a:prstGeom>
        </p:spPr>
      </p:pic>
      <p:sp>
        <p:nvSpPr>
          <p:cNvPr id="15" name="Google Shape;89;p4">
            <a:extLst>
              <a:ext uri="{FF2B5EF4-FFF2-40B4-BE49-F238E27FC236}">
                <a16:creationId xmlns:a16="http://schemas.microsoft.com/office/drawing/2014/main" id="{A98C0EE8-5706-8608-E95C-7D79C4597EC2}"/>
              </a:ext>
            </a:extLst>
          </p:cNvPr>
          <p:cNvSpPr txBox="1"/>
          <p:nvPr/>
        </p:nvSpPr>
        <p:spPr>
          <a:xfrm>
            <a:off x="8326152" y="5541947"/>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TNC [4]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11" name="TextBox 10">
            <a:extLst>
              <a:ext uri="{FF2B5EF4-FFF2-40B4-BE49-F238E27FC236}">
                <a16:creationId xmlns:a16="http://schemas.microsoft.com/office/drawing/2014/main" id="{07C0DEBC-7106-C1EE-7B7F-BA070480EAF8}"/>
              </a:ext>
            </a:extLst>
          </p:cNvPr>
          <p:cNvSpPr txBox="1"/>
          <p:nvPr/>
        </p:nvSpPr>
        <p:spPr>
          <a:xfrm>
            <a:off x="0" y="6088473"/>
            <a:ext cx="9920547" cy="784830"/>
          </a:xfrm>
          <a:prstGeom prst="rect">
            <a:avLst/>
          </a:prstGeom>
          <a:noFill/>
        </p:spPr>
        <p:txBody>
          <a:bodyPr wrap="square" rtlCol="0">
            <a:spAutoFit/>
          </a:bodyPr>
          <a:lstStyle/>
          <a:p>
            <a:r>
              <a:rPr lang="en-US" sz="900" dirty="0"/>
              <a:t>[1] Chen et al., 2020. A Simple Framework for Contrastive Learning of Visual Representations. ICML 2020.</a:t>
            </a:r>
          </a:p>
          <a:p>
            <a:r>
              <a:rPr lang="en-US" sz="900" dirty="0"/>
              <a:t>[2] Zhang et al., 2022. Self-Supervised Contrastive Pre-Training For Time Series via Time-Frequency Consistency. </a:t>
            </a:r>
            <a:r>
              <a:rPr lang="en-US" sz="900" dirty="0" err="1"/>
              <a:t>NeurIPS</a:t>
            </a:r>
            <a:r>
              <a:rPr lang="en-US" sz="900" dirty="0"/>
              <a:t> 2022.</a:t>
            </a:r>
          </a:p>
          <a:p>
            <a:r>
              <a:rPr lang="en-US" sz="900" dirty="0"/>
              <a:t>[3] Yue et al., 2022. TS2Vec: Towards Universal Representation of Time Series. AAAI 2022.</a:t>
            </a:r>
          </a:p>
          <a:p>
            <a:r>
              <a:rPr lang="en-US" sz="900" dirty="0"/>
              <a:t>[4] </a:t>
            </a:r>
            <a:r>
              <a:rPr lang="en-US" sz="900" dirty="0" err="1"/>
              <a:t>Tonekaboni</a:t>
            </a:r>
            <a:r>
              <a:rPr lang="en-US" sz="900" dirty="0"/>
              <a:t> et al., 2021. Unsupervised Representation Learning for Time Series with Temporal Neighborhood Coding. ICLR 2021.</a:t>
            </a:r>
          </a:p>
          <a:p>
            <a:r>
              <a:rPr lang="en-US" sz="900" dirty="0"/>
              <a:t>[5] </a:t>
            </a:r>
            <a:r>
              <a:rPr lang="en-US" sz="900" dirty="0" err="1"/>
              <a:t>Franceschi</a:t>
            </a:r>
            <a:r>
              <a:rPr lang="en-US" sz="900" dirty="0"/>
              <a:t> et al., 2019. Unsupervised Scalable Representation Learning for Multivariate Time Series. </a:t>
            </a:r>
            <a:r>
              <a:rPr lang="en-US" sz="900" dirty="0" err="1"/>
              <a:t>NeurIPS</a:t>
            </a:r>
            <a:r>
              <a:rPr lang="en-US" sz="900" dirty="0"/>
              <a:t> 2019. </a:t>
            </a:r>
          </a:p>
        </p:txBody>
      </p:sp>
    </p:spTree>
    <p:extLst>
      <p:ext uri="{BB962C8B-B14F-4D97-AF65-F5344CB8AC3E}">
        <p14:creationId xmlns:p14="http://schemas.microsoft.com/office/powerpoint/2010/main" val="198462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6510E1BD-6859-D5C7-91C0-0455CF936072}"/>
              </a:ext>
            </a:extLst>
          </p:cNvPr>
          <p:cNvSpPr/>
          <p:nvPr/>
        </p:nvSpPr>
        <p:spPr>
          <a:xfrm>
            <a:off x="7475706" y="4109937"/>
            <a:ext cx="4475312" cy="274806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907D208-F156-E73F-BE10-9C1872815102}"/>
              </a:ext>
            </a:extLst>
          </p:cNvPr>
          <p:cNvSpPr>
            <a:spLocks noGrp="1"/>
          </p:cNvSpPr>
          <p:nvPr>
            <p:ph type="title"/>
          </p:nvPr>
        </p:nvSpPr>
        <p:spPr/>
        <p:txBody>
          <a:bodyPr>
            <a:normAutofit/>
          </a:bodyPr>
          <a:lstStyle/>
          <a:p>
            <a:r>
              <a:rPr lang="en-US" dirty="0"/>
              <a:t>Positive Pairs in Prior Work</a:t>
            </a:r>
          </a:p>
        </p:txBody>
      </p:sp>
      <p:sp>
        <p:nvSpPr>
          <p:cNvPr id="5" name="Slide Number Placeholder 4">
            <a:extLst>
              <a:ext uri="{FF2B5EF4-FFF2-40B4-BE49-F238E27FC236}">
                <a16:creationId xmlns:a16="http://schemas.microsoft.com/office/drawing/2014/main" id="{7045D1D9-1A56-5B16-EA57-CB64F20F77CB}"/>
              </a:ext>
            </a:extLst>
          </p:cNvPr>
          <p:cNvSpPr>
            <a:spLocks noGrp="1"/>
          </p:cNvSpPr>
          <p:nvPr>
            <p:ph type="sldNum" sz="quarter" idx="12"/>
          </p:nvPr>
        </p:nvSpPr>
        <p:spPr/>
        <p:txBody>
          <a:bodyPr/>
          <a:lstStyle/>
          <a:p>
            <a:fld id="{AE678206-0642-9F48-9727-6B519CB285FA}" type="slidenum">
              <a:rPr lang="en-US" smtClean="0"/>
              <a:t>8</a:t>
            </a:fld>
            <a:endParaRPr lang="en-US"/>
          </a:p>
        </p:txBody>
      </p:sp>
      <p:sp>
        <p:nvSpPr>
          <p:cNvPr id="7" name="Google Shape;89;p4">
            <a:extLst>
              <a:ext uri="{FF2B5EF4-FFF2-40B4-BE49-F238E27FC236}">
                <a16:creationId xmlns:a16="http://schemas.microsoft.com/office/drawing/2014/main" id="{CE929755-7558-6C5A-8E64-30D1427A7B05}"/>
              </a:ext>
            </a:extLst>
          </p:cNvPr>
          <p:cNvSpPr txBox="1"/>
          <p:nvPr/>
        </p:nvSpPr>
        <p:spPr>
          <a:xfrm>
            <a:off x="8633243" y="3360904"/>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SimCLR [1]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grpSp>
        <p:nvGrpSpPr>
          <p:cNvPr id="9" name="Group 8">
            <a:extLst>
              <a:ext uri="{FF2B5EF4-FFF2-40B4-BE49-F238E27FC236}">
                <a16:creationId xmlns:a16="http://schemas.microsoft.com/office/drawing/2014/main" id="{75EB4CE0-632B-63F6-9C7C-253FF9AF7A4B}"/>
              </a:ext>
            </a:extLst>
          </p:cNvPr>
          <p:cNvGrpSpPr>
            <a:grpSpLocks noChangeAspect="1"/>
          </p:cNvGrpSpPr>
          <p:nvPr/>
        </p:nvGrpSpPr>
        <p:grpSpPr>
          <a:xfrm>
            <a:off x="8100946" y="129230"/>
            <a:ext cx="3761618" cy="3225124"/>
            <a:chOff x="8705119" y="1125235"/>
            <a:chExt cx="1799275" cy="1542656"/>
          </a:xfrm>
        </p:grpSpPr>
        <p:pic>
          <p:nvPicPr>
            <p:cNvPr id="6" name="Google Shape;87;p4">
              <a:extLst>
                <a:ext uri="{FF2B5EF4-FFF2-40B4-BE49-F238E27FC236}">
                  <a16:creationId xmlns:a16="http://schemas.microsoft.com/office/drawing/2014/main" id="{9FFA0193-631F-6963-6A33-A8D826B98D62}"/>
                </a:ext>
              </a:extLst>
            </p:cNvPr>
            <p:cNvPicPr preferRelativeResize="0"/>
            <p:nvPr/>
          </p:nvPicPr>
          <p:blipFill rotWithShape="1">
            <a:blip r:embed="rId3">
              <a:alphaModFix/>
            </a:blip>
            <a:srcRect b="74793"/>
            <a:stretch/>
          </p:blipFill>
          <p:spPr>
            <a:xfrm>
              <a:off x="8705119" y="1125235"/>
              <a:ext cx="1799275" cy="466975"/>
            </a:xfrm>
            <a:prstGeom prst="rect">
              <a:avLst/>
            </a:prstGeom>
            <a:noFill/>
            <a:ln>
              <a:noFill/>
            </a:ln>
          </p:spPr>
        </p:pic>
        <p:pic>
          <p:nvPicPr>
            <p:cNvPr id="8" name="Google Shape;91;p4">
              <a:extLst>
                <a:ext uri="{FF2B5EF4-FFF2-40B4-BE49-F238E27FC236}">
                  <a16:creationId xmlns:a16="http://schemas.microsoft.com/office/drawing/2014/main" id="{81E160CF-B91D-6512-6A90-EA668D130567}"/>
                </a:ext>
              </a:extLst>
            </p:cNvPr>
            <p:cNvPicPr preferRelativeResize="0"/>
            <p:nvPr/>
          </p:nvPicPr>
          <p:blipFill rotWithShape="1">
            <a:blip r:embed="rId3">
              <a:alphaModFix/>
            </a:blip>
            <a:srcRect t="41938"/>
            <a:stretch/>
          </p:blipFill>
          <p:spPr>
            <a:xfrm>
              <a:off x="8705119" y="1592216"/>
              <a:ext cx="1799275" cy="1075675"/>
            </a:xfrm>
            <a:prstGeom prst="rect">
              <a:avLst/>
            </a:prstGeom>
            <a:noFill/>
            <a:ln>
              <a:noFill/>
            </a:ln>
          </p:spPr>
        </p:pic>
      </p:grpSp>
      <p:sp>
        <p:nvSpPr>
          <p:cNvPr id="4" name="Rectangle: Rounded Corners 3">
            <a:extLst>
              <a:ext uri="{FF2B5EF4-FFF2-40B4-BE49-F238E27FC236}">
                <a16:creationId xmlns:a16="http://schemas.microsoft.com/office/drawing/2014/main" id="{7FB9D670-E005-57C1-C7FC-CD2377B209D3}"/>
              </a:ext>
            </a:extLst>
          </p:cNvPr>
          <p:cNvSpPr/>
          <p:nvPr/>
        </p:nvSpPr>
        <p:spPr>
          <a:xfrm>
            <a:off x="8100946"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AD55397-C56D-0B62-8627-1C7D67308532}"/>
              </a:ext>
            </a:extLst>
          </p:cNvPr>
          <p:cNvSpPr/>
          <p:nvPr/>
        </p:nvSpPr>
        <p:spPr>
          <a:xfrm>
            <a:off x="10236475" y="1728783"/>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2">
            <a:extLst>
              <a:ext uri="{FF2B5EF4-FFF2-40B4-BE49-F238E27FC236}">
                <a16:creationId xmlns:a16="http://schemas.microsoft.com/office/drawing/2014/main" id="{F594B478-7F42-F053-C7D5-06CBDA4453D9}"/>
              </a:ext>
            </a:extLst>
          </p:cNvPr>
          <p:cNvSpPr txBox="1">
            <a:spLocks/>
          </p:cNvSpPr>
          <p:nvPr/>
        </p:nvSpPr>
        <p:spPr>
          <a:xfrm>
            <a:off x="379048" y="1173597"/>
            <a:ext cx="7194192" cy="5256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kern="1200">
                <a:solidFill>
                  <a:srgbClr val="003057"/>
                </a:solidFill>
                <a:latin typeface="Roboto" panose="02000000000000000000" pitchFamily="2" charset="0"/>
                <a:ea typeface="Roboto" panose="02000000000000000000" pitchFamily="2" charset="0"/>
                <a:cs typeface="Roboto" panose="02000000000000000000"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kern="1200">
                <a:solidFill>
                  <a:srgbClr val="003057"/>
                </a:solidFill>
                <a:latin typeface="Roboto" panose="02000000000000000000" pitchFamily="2" charset="0"/>
                <a:ea typeface="Roboto" panose="02000000000000000000" pitchFamily="2" charset="0"/>
                <a:cs typeface="Roboto" panose="02000000000000000000"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kern="1200">
                <a:solidFill>
                  <a:srgbClr val="003057"/>
                </a:solidFill>
                <a:latin typeface="Roboto" panose="02000000000000000000" pitchFamily="2" charset="0"/>
                <a:ea typeface="Roboto" panose="02000000000000000000" pitchFamily="2" charset="0"/>
                <a:cs typeface="Roboto" panose="02000000000000000000"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kern="1200">
                <a:solidFill>
                  <a:srgbClr val="003057"/>
                </a:solidFill>
                <a:latin typeface="Roboto" panose="02000000000000000000" pitchFamily="2" charset="0"/>
                <a:ea typeface="Roboto" panose="02000000000000000000" pitchFamily="2" charset="0"/>
                <a:cs typeface="Roboto" panose="02000000000000000000"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b="1" dirty="0"/>
              <a:t>Augmentation-based Approaches  </a:t>
            </a:r>
          </a:p>
          <a:p>
            <a:pPr>
              <a:lnSpc>
                <a:spcPct val="100000"/>
              </a:lnSpc>
            </a:pPr>
            <a:r>
              <a:rPr lang="en-US" sz="2400" dirty="0"/>
              <a:t>Originate from vision domain </a:t>
            </a:r>
          </a:p>
          <a:p>
            <a:pPr>
              <a:lnSpc>
                <a:spcPct val="100000"/>
              </a:lnSpc>
            </a:pPr>
            <a:r>
              <a:rPr lang="en-US" sz="2400" dirty="0"/>
              <a:t>Inconsistent set of augmentations in time-series approaches</a:t>
            </a:r>
          </a:p>
          <a:p>
            <a:pPr lvl="1">
              <a:lnSpc>
                <a:spcPct val="100000"/>
              </a:lnSpc>
            </a:pPr>
            <a:r>
              <a:rPr lang="en-US" sz="2000" dirty="0"/>
              <a:t>TF-C [2] uses </a:t>
            </a:r>
            <a:r>
              <a:rPr lang="en-US" sz="2000" dirty="0" err="1"/>
              <a:t>jittering+scaling</a:t>
            </a:r>
            <a:r>
              <a:rPr lang="en-US" sz="2000" dirty="0"/>
              <a:t> while TS2Vec [3] explicitly excludes them</a:t>
            </a:r>
          </a:p>
          <a:p>
            <a:pPr lvl="1">
              <a:lnSpc>
                <a:spcPct val="100000"/>
              </a:lnSpc>
            </a:pPr>
            <a:endParaRPr lang="en-US" sz="200" dirty="0"/>
          </a:p>
          <a:p>
            <a:pPr marL="0" indent="0">
              <a:lnSpc>
                <a:spcPct val="100000"/>
              </a:lnSpc>
              <a:buNone/>
            </a:pPr>
            <a:r>
              <a:rPr lang="en-US" sz="2400" b="1" dirty="0"/>
              <a:t>Sampling-based Approaches  </a:t>
            </a:r>
          </a:p>
          <a:p>
            <a:pPr>
              <a:lnSpc>
                <a:spcPct val="100000"/>
              </a:lnSpc>
            </a:pPr>
            <a:r>
              <a:rPr lang="en-US" sz="2400" dirty="0"/>
              <a:t>Identify positive pairs from as subsequences within a longer time-series</a:t>
            </a:r>
          </a:p>
          <a:p>
            <a:pPr>
              <a:lnSpc>
                <a:spcPct val="100000"/>
              </a:lnSpc>
            </a:pPr>
            <a:r>
              <a:rPr lang="en-US" sz="2400" dirty="0"/>
              <a:t>Typically, naively uses temporal proximity to identify positive pairs (e.g. TNC [4], T-loss [5])</a:t>
            </a:r>
          </a:p>
          <a:p>
            <a:pPr>
              <a:lnSpc>
                <a:spcPct val="100000"/>
              </a:lnSpc>
            </a:pPr>
            <a:endParaRPr lang="en-US" sz="2400" dirty="0"/>
          </a:p>
        </p:txBody>
      </p:sp>
      <p:pic>
        <p:nvPicPr>
          <p:cNvPr id="14" name="Picture 13">
            <a:extLst>
              <a:ext uri="{FF2B5EF4-FFF2-40B4-BE49-F238E27FC236}">
                <a16:creationId xmlns:a16="http://schemas.microsoft.com/office/drawing/2014/main" id="{FF7DE129-1033-F72C-C2E9-B98541E87DF3}"/>
              </a:ext>
            </a:extLst>
          </p:cNvPr>
          <p:cNvPicPr>
            <a:picLocks noChangeAspect="1"/>
          </p:cNvPicPr>
          <p:nvPr/>
        </p:nvPicPr>
        <p:blipFill>
          <a:blip r:embed="rId4"/>
          <a:stretch>
            <a:fillRect/>
          </a:stretch>
        </p:blipFill>
        <p:spPr>
          <a:xfrm>
            <a:off x="7573240" y="4298050"/>
            <a:ext cx="4475312" cy="1118828"/>
          </a:xfrm>
          <a:prstGeom prst="rect">
            <a:avLst/>
          </a:prstGeom>
        </p:spPr>
      </p:pic>
      <p:sp>
        <p:nvSpPr>
          <p:cNvPr id="15" name="Google Shape;89;p4">
            <a:extLst>
              <a:ext uri="{FF2B5EF4-FFF2-40B4-BE49-F238E27FC236}">
                <a16:creationId xmlns:a16="http://schemas.microsoft.com/office/drawing/2014/main" id="{A98C0EE8-5706-8608-E95C-7D79C4597EC2}"/>
              </a:ext>
            </a:extLst>
          </p:cNvPr>
          <p:cNvSpPr txBox="1"/>
          <p:nvPr/>
        </p:nvSpPr>
        <p:spPr>
          <a:xfrm>
            <a:off x="8326152" y="5541947"/>
            <a:ext cx="2720400" cy="46163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500"/>
              <a:buFont typeface="Arial"/>
              <a:buNone/>
            </a:pPr>
            <a:r>
              <a:rPr lang="en"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rPr>
              <a:t>TNC [4] Approach</a:t>
            </a:r>
            <a:endParaRPr sz="1800" b="0" i="0" u="none" strike="noStrike" cap="none" dirty="0">
              <a:solidFill>
                <a:schemeClr val="dk2"/>
              </a:solidFill>
              <a:latin typeface="Roboto" panose="02000000000000000000" pitchFamily="2" charset="0"/>
              <a:ea typeface="Roboto" panose="02000000000000000000" pitchFamily="2" charset="0"/>
              <a:cs typeface="Roboto" panose="02000000000000000000" pitchFamily="2" charset="0"/>
              <a:sym typeface="Arial"/>
            </a:endParaRPr>
          </a:p>
        </p:txBody>
      </p:sp>
      <p:sp>
        <p:nvSpPr>
          <p:cNvPr id="3" name="Rectangle: Rounded Corners 2">
            <a:extLst>
              <a:ext uri="{FF2B5EF4-FFF2-40B4-BE49-F238E27FC236}">
                <a16:creationId xmlns:a16="http://schemas.microsoft.com/office/drawing/2014/main" id="{0CFE8FA5-5CEE-2EC5-BEFD-2667CC408BD4}"/>
              </a:ext>
            </a:extLst>
          </p:cNvPr>
          <p:cNvSpPr/>
          <p:nvPr/>
        </p:nvSpPr>
        <p:spPr>
          <a:xfrm>
            <a:off x="8913990" y="4820045"/>
            <a:ext cx="1626089" cy="698644"/>
          </a:xfrm>
          <a:prstGeom prst="roundRect">
            <a:avLst/>
          </a:prstGeom>
          <a:noFill/>
          <a:ln w="5715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C0DEBC-7106-C1EE-7B7F-BA070480EAF8}"/>
              </a:ext>
            </a:extLst>
          </p:cNvPr>
          <p:cNvSpPr txBox="1"/>
          <p:nvPr/>
        </p:nvSpPr>
        <p:spPr>
          <a:xfrm>
            <a:off x="0" y="6088473"/>
            <a:ext cx="9920547" cy="784830"/>
          </a:xfrm>
          <a:prstGeom prst="rect">
            <a:avLst/>
          </a:prstGeom>
          <a:noFill/>
        </p:spPr>
        <p:txBody>
          <a:bodyPr wrap="square" rtlCol="0">
            <a:spAutoFit/>
          </a:bodyPr>
          <a:lstStyle/>
          <a:p>
            <a:r>
              <a:rPr lang="en-US" sz="900" dirty="0"/>
              <a:t>[1] Chen et al., 2020. A Simple Framework for Contrastive Learning of Visual Representations. ICML 2020.</a:t>
            </a:r>
          </a:p>
          <a:p>
            <a:r>
              <a:rPr lang="en-US" sz="900" dirty="0"/>
              <a:t>[2] Zhang et al., 2022. Self-Supervised Contrastive Pre-Training For Time Series via Time-Frequency Consistency. </a:t>
            </a:r>
            <a:r>
              <a:rPr lang="en-US" sz="900" dirty="0" err="1"/>
              <a:t>NeurIPS</a:t>
            </a:r>
            <a:r>
              <a:rPr lang="en-US" sz="900" dirty="0"/>
              <a:t> 2022.</a:t>
            </a:r>
          </a:p>
          <a:p>
            <a:r>
              <a:rPr lang="en-US" sz="900" dirty="0"/>
              <a:t>[3] Yue et al., 2022. TS2Vec: Towards Universal Representation of Time Series. AAAI 2022.</a:t>
            </a:r>
          </a:p>
          <a:p>
            <a:r>
              <a:rPr lang="en-US" sz="900" dirty="0"/>
              <a:t>[4] </a:t>
            </a:r>
            <a:r>
              <a:rPr lang="en-US" sz="900" dirty="0" err="1"/>
              <a:t>Tonekaboni</a:t>
            </a:r>
            <a:r>
              <a:rPr lang="en-US" sz="900" dirty="0"/>
              <a:t> et al., 2021. Unsupervised Representation Learning for Time Series with Temporal Neighborhood Coding. ICLR 2021.</a:t>
            </a:r>
          </a:p>
          <a:p>
            <a:r>
              <a:rPr lang="en-US" sz="900" dirty="0"/>
              <a:t>[5] </a:t>
            </a:r>
            <a:r>
              <a:rPr lang="en-US" sz="900" dirty="0" err="1"/>
              <a:t>Franceschi</a:t>
            </a:r>
            <a:r>
              <a:rPr lang="en-US" sz="900" dirty="0"/>
              <a:t> et al., 2019. Unsupervised Scalable Representation Learning for Multivariate Time Series. </a:t>
            </a:r>
            <a:r>
              <a:rPr lang="en-US" sz="900" dirty="0" err="1"/>
              <a:t>NeurIPS</a:t>
            </a:r>
            <a:r>
              <a:rPr lang="en-US" sz="900" dirty="0"/>
              <a:t> 2019. </a:t>
            </a:r>
          </a:p>
        </p:txBody>
      </p:sp>
    </p:spTree>
    <p:extLst>
      <p:ext uri="{BB962C8B-B14F-4D97-AF65-F5344CB8AC3E}">
        <p14:creationId xmlns:p14="http://schemas.microsoft.com/office/powerpoint/2010/main" val="1722618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4D8031-6BC6-F59D-291C-9D1FD532E46F}"/>
              </a:ext>
            </a:extLst>
          </p:cNvPr>
          <p:cNvSpPr>
            <a:spLocks noGrp="1"/>
          </p:cNvSpPr>
          <p:nvPr>
            <p:ph idx="1"/>
          </p:nvPr>
        </p:nvSpPr>
        <p:spPr>
          <a:xfrm>
            <a:off x="380998" y="1215484"/>
            <a:ext cx="6029038" cy="5083175"/>
          </a:xfrm>
        </p:spPr>
        <p:txBody>
          <a:bodyPr>
            <a:normAutofit fontScale="92500"/>
          </a:bodyPr>
          <a:lstStyle/>
          <a:p>
            <a:pPr>
              <a:lnSpc>
                <a:spcPct val="110000"/>
              </a:lnSpc>
            </a:pPr>
            <a:r>
              <a:rPr lang="en-US" sz="2800" dirty="0"/>
              <a:t>Motifs: brief temporal shapes that repeat themselves approximately across the time-series</a:t>
            </a:r>
          </a:p>
          <a:p>
            <a:pPr lvl="1">
              <a:lnSpc>
                <a:spcPct val="110000"/>
              </a:lnSpc>
            </a:pPr>
            <a:r>
              <a:rPr lang="en-US" sz="2400" dirty="0"/>
              <a:t>Typically, indicative of semantic properties, can be class discriminative</a:t>
            </a:r>
          </a:p>
          <a:p>
            <a:pPr lvl="1">
              <a:lnSpc>
                <a:spcPct val="110000"/>
              </a:lnSpc>
            </a:pPr>
            <a:r>
              <a:rPr lang="en-US" sz="2400" dirty="0"/>
              <a:t>E.g. QRS complex in ECG, Hand swinging motion in HAR, Dicrotic notch in PPG</a:t>
            </a:r>
          </a:p>
          <a:p>
            <a:pPr>
              <a:lnSpc>
                <a:spcPct val="110000"/>
              </a:lnSpc>
            </a:pPr>
            <a:endParaRPr lang="en-US" sz="2800" dirty="0"/>
          </a:p>
          <a:p>
            <a:pPr>
              <a:lnSpc>
                <a:spcPct val="110000"/>
              </a:lnSpc>
            </a:pPr>
            <a:r>
              <a:rPr lang="en-US" sz="2800" b="1" dirty="0"/>
              <a:t>Key idea</a:t>
            </a:r>
            <a:r>
              <a:rPr lang="en-US" sz="2800" dirty="0"/>
              <a:t>: If two sequences share similar motifs, then they are a good candidate to form positive pairs</a:t>
            </a:r>
          </a:p>
        </p:txBody>
      </p:sp>
      <p:sp>
        <p:nvSpPr>
          <p:cNvPr id="3" name="Slide Number Placeholder 2">
            <a:extLst>
              <a:ext uri="{FF2B5EF4-FFF2-40B4-BE49-F238E27FC236}">
                <a16:creationId xmlns:a16="http://schemas.microsoft.com/office/drawing/2014/main" id="{F39AC89B-BB7E-C3FB-B2E9-B9FECA66EEF9}"/>
              </a:ext>
            </a:extLst>
          </p:cNvPr>
          <p:cNvSpPr>
            <a:spLocks noGrp="1"/>
          </p:cNvSpPr>
          <p:nvPr>
            <p:ph type="sldNum" sz="quarter" idx="12"/>
          </p:nvPr>
        </p:nvSpPr>
        <p:spPr/>
        <p:txBody>
          <a:bodyPr/>
          <a:lstStyle/>
          <a:p>
            <a:fld id="{AE678206-0642-9F48-9727-6B519CB285FA}" type="slidenum">
              <a:rPr lang="en-US" smtClean="0"/>
              <a:t>9</a:t>
            </a:fld>
            <a:endParaRPr lang="en-US"/>
          </a:p>
        </p:txBody>
      </p:sp>
      <p:sp>
        <p:nvSpPr>
          <p:cNvPr id="4" name="Title 3">
            <a:extLst>
              <a:ext uri="{FF2B5EF4-FFF2-40B4-BE49-F238E27FC236}">
                <a16:creationId xmlns:a16="http://schemas.microsoft.com/office/drawing/2014/main" id="{C584C2DB-B232-B0B4-166F-9D9B890D14CA}"/>
              </a:ext>
            </a:extLst>
          </p:cNvPr>
          <p:cNvSpPr>
            <a:spLocks noGrp="1"/>
          </p:cNvSpPr>
          <p:nvPr>
            <p:ph type="title"/>
          </p:nvPr>
        </p:nvSpPr>
        <p:spPr/>
        <p:txBody>
          <a:bodyPr>
            <a:normAutofit/>
          </a:bodyPr>
          <a:lstStyle/>
          <a:p>
            <a:r>
              <a:rPr lang="en-US" dirty="0"/>
              <a:t>A quick aside: Time-series Motifs</a:t>
            </a:r>
          </a:p>
        </p:txBody>
      </p:sp>
      <p:pic>
        <p:nvPicPr>
          <p:cNvPr id="6" name="Picture 5" descr="A graph with red lines and black text&#10;&#10;Description automatically generated">
            <a:extLst>
              <a:ext uri="{FF2B5EF4-FFF2-40B4-BE49-F238E27FC236}">
                <a16:creationId xmlns:a16="http://schemas.microsoft.com/office/drawing/2014/main" id="{A6AB9674-D1FC-06F7-C420-919B6E38B3C5}"/>
              </a:ext>
            </a:extLst>
          </p:cNvPr>
          <p:cNvPicPr>
            <a:picLocks noChangeAspect="1"/>
          </p:cNvPicPr>
          <p:nvPr/>
        </p:nvPicPr>
        <p:blipFill rotWithShape="1">
          <a:blip r:embed="rId3">
            <a:grayscl/>
          </a:blip>
          <a:srcRect t="51477" r="2852" b="9641"/>
          <a:stretch/>
        </p:blipFill>
        <p:spPr>
          <a:xfrm>
            <a:off x="6777189" y="2647194"/>
            <a:ext cx="5168124" cy="1563612"/>
          </a:xfrm>
          <a:prstGeom prst="rect">
            <a:avLst/>
          </a:prstGeom>
        </p:spPr>
      </p:pic>
      <p:sp>
        <p:nvSpPr>
          <p:cNvPr id="9" name="TextBox 8">
            <a:extLst>
              <a:ext uri="{FF2B5EF4-FFF2-40B4-BE49-F238E27FC236}">
                <a16:creationId xmlns:a16="http://schemas.microsoft.com/office/drawing/2014/main" id="{32B62EAC-FC24-6587-EA77-8CA94D155D8F}"/>
              </a:ext>
            </a:extLst>
          </p:cNvPr>
          <p:cNvSpPr txBox="1"/>
          <p:nvPr/>
        </p:nvSpPr>
        <p:spPr>
          <a:xfrm>
            <a:off x="7914599" y="2416213"/>
            <a:ext cx="2037270" cy="646331"/>
          </a:xfrm>
          <a:prstGeom prst="rect">
            <a:avLst/>
          </a:prstGeom>
          <a:noFill/>
        </p:spPr>
        <p:txBody>
          <a:bodyPr wrap="square" rtlCol="0">
            <a:spAutoFit/>
          </a:bodyPr>
          <a:lstStyle/>
          <a:p>
            <a:pPr algn="ctr"/>
            <a:r>
              <a:rPr lang="en-US" sz="1800" b="0" i="0" u="none" strike="noStrike" dirty="0">
                <a:solidFill>
                  <a:srgbClr val="262626"/>
                </a:solidFill>
                <a:effectLst/>
                <a:highlight>
                  <a:srgbClr val="FFFFFF"/>
                </a:highlight>
                <a:latin typeface="Roboto" panose="02000000000000000000" pitchFamily="2" charset="0"/>
              </a:rPr>
              <a:t>Motifs present in Time-series</a:t>
            </a:r>
            <a:endParaRPr lang="en-US" dirty="0">
              <a:solidFill>
                <a:srgbClr val="262626"/>
              </a:solidFill>
              <a:highlight>
                <a:srgbClr val="FFFFFF"/>
              </a:highligh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448834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ATech_PPTtemplate_2021_wide" id="{E85096BA-033B-D848-B268-A76C8AE5D2A4}" vid="{1C4A0A5B-2267-F04A-B00C-3FCDF7CFA02E}"/>
    </a:ext>
  </a:extLst>
</a:theme>
</file>

<file path=ppt/theme/theme2.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Tech_PPTtemplate_2021_wide" id="{E85096BA-033B-D848-B268-A76C8AE5D2A4}" vid="{C86BDF43-62E5-5C4C-BBB8-C9F54843079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GATech_PPTtemplate_2021_wide</Template>
  <TotalTime>14291</TotalTime>
  <Words>3166</Words>
  <Application>Microsoft Office PowerPoint</Application>
  <PresentationFormat>Widescreen</PresentationFormat>
  <Paragraphs>290</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Calibri</vt:lpstr>
      <vt:lpstr>Cambria Math</vt:lpstr>
      <vt:lpstr>Roboto</vt:lpstr>
      <vt:lpstr>Times New Roman</vt:lpstr>
      <vt:lpstr>Custom Design</vt:lpstr>
      <vt:lpstr>1_Custom Design</vt:lpstr>
      <vt:lpstr>REBAR: Retrieval-based Reconstruction for Time-series Contrastive Learning</vt:lpstr>
      <vt:lpstr>Self-supervised Contrastive Learning</vt:lpstr>
      <vt:lpstr>Self-supervised Contrastive Learning</vt:lpstr>
      <vt:lpstr>Positive Pairs in Prior Work</vt:lpstr>
      <vt:lpstr>Positive Pairs in Prior Work</vt:lpstr>
      <vt:lpstr>Positive Pairs in Prior Work</vt:lpstr>
      <vt:lpstr>Positive Pairs in Prior Work</vt:lpstr>
      <vt:lpstr>Positive Pairs in Prior Work</vt:lpstr>
      <vt:lpstr>A quick aside: Time-series Motifs</vt:lpstr>
      <vt:lpstr>REBAR Contrastive Learning Approach</vt:lpstr>
      <vt:lpstr>REBAR in Pre-Contrastive Learning Stage</vt:lpstr>
      <vt:lpstr>Design of REBAR Cross-Attention Model</vt:lpstr>
      <vt:lpstr>Design of REBAR Cross-Attention Model</vt:lpstr>
      <vt:lpstr>Design of REBAR Cross-Attention Model</vt:lpstr>
      <vt:lpstr>Design of REBAR Cross-Attention Model</vt:lpstr>
      <vt:lpstr>Design of REBAR Cross-Attention Model</vt:lpstr>
      <vt:lpstr>Design of REBAR Cross-Attention Model</vt:lpstr>
      <vt:lpstr>Design of REBAR Cross-Attention Model</vt:lpstr>
      <vt:lpstr>REBAR in Contrastive Learning Stage</vt:lpstr>
      <vt:lpstr>Applying REBAR to Contrastive Learning</vt:lpstr>
      <vt:lpstr>Applying REBAR to Contrastive Learning</vt:lpstr>
      <vt:lpstr>Applying REBAR to Contrastive Learning</vt:lpstr>
      <vt:lpstr>Downstream Linear Probe Results</vt:lpstr>
      <vt:lpstr>Downstream Clustering Results</vt:lpstr>
      <vt:lpstr>Downstream Clustering Results</vt:lpstr>
      <vt:lpstr>Conclusion</vt:lpstr>
      <vt:lpstr>Downstream Linear Probe Results</vt:lpstr>
      <vt:lpstr>Downstream Clustering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Here</dc:title>
  <dc:creator>Maxwell Xu</dc:creator>
  <cp:lastModifiedBy>Max Xu</cp:lastModifiedBy>
  <cp:revision>33</cp:revision>
  <dcterms:created xsi:type="dcterms:W3CDTF">2022-10-19T19:28:38Z</dcterms:created>
  <dcterms:modified xsi:type="dcterms:W3CDTF">2024-08-12T09:34:14Z</dcterms:modified>
</cp:coreProperties>
</file>